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65" r:id="rId4"/>
    <p:sldId id="266" r:id="rId5"/>
    <p:sldId id="267" r:id="rId6"/>
    <p:sldId id="268" r:id="rId7"/>
    <p:sldId id="302" r:id="rId8"/>
    <p:sldId id="269"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258" r:id="rId33"/>
    <p:sldId id="262" r:id="rId34"/>
    <p:sldId id="263" r:id="rId35"/>
    <p:sldId id="259" r:id="rId36"/>
    <p:sldId id="264" r:id="rId37"/>
    <p:sldId id="270" r:id="rId38"/>
    <p:sldId id="271" r:id="rId39"/>
    <p:sldId id="272" r:id="rId40"/>
    <p:sldId id="260" r:id="rId41"/>
    <p:sldId id="261" r:id="rId42"/>
    <p:sldId id="274" r:id="rId43"/>
    <p:sldId id="275" r:id="rId44"/>
    <p:sldId id="273" r:id="rId45"/>
    <p:sldId id="276" r:id="rId46"/>
    <p:sldId id="303" r:id="rId47"/>
    <p:sldId id="304" r:id="rId48"/>
    <p:sldId id="305" r:id="rId49"/>
    <p:sldId id="306" r:id="rId50"/>
    <p:sldId id="307" r:id="rId51"/>
    <p:sldId id="309" r:id="rId52"/>
    <p:sldId id="278" r:id="rId53"/>
    <p:sldId id="277" r:id="rId54"/>
    <p:sldId id="308" r:id="rId55"/>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shan Mistry" initials="KM" lastIdx="2" clrIdx="0">
    <p:extLst>
      <p:ext uri="{19B8F6BF-5375-455C-9EA6-DF929625EA0E}">
        <p15:presenceInfo xmlns:p15="http://schemas.microsoft.com/office/powerpoint/2012/main" userId="9f8921030c2729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2388" autoAdjust="0"/>
  </p:normalViewPr>
  <p:slideViewPr>
    <p:cSldViewPr snapToGrid="0">
      <p:cViewPr varScale="1">
        <p:scale>
          <a:sx n="115" d="100"/>
          <a:sy n="115" d="100"/>
        </p:scale>
        <p:origin x="504" y="82"/>
      </p:cViewPr>
      <p:guideLst/>
    </p:cSldViewPr>
  </p:slideViewPr>
  <p:notesTextViewPr>
    <p:cViewPr>
      <p:scale>
        <a:sx n="1" d="1"/>
        <a:sy n="1" d="1"/>
      </p:scale>
      <p:origin x="0" y="0"/>
    </p:cViewPr>
  </p:notesTextViewPr>
  <p:notesViewPr>
    <p:cSldViewPr snapToGrid="0">
      <p:cViewPr varScale="1">
        <p:scale>
          <a:sx n="94" d="100"/>
          <a:sy n="94" d="100"/>
        </p:scale>
        <p:origin x="4080" y="10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4F9ED302-6308-4D20-89AE-58A371A07181}" type="datetimeFigureOut">
              <a:rPr lang="en-GB" smtClean="0"/>
              <a:t>20/06/2019</a:t>
            </a:fld>
            <a:endParaRPr lang="en-GB"/>
          </a:p>
        </p:txBody>
      </p:sp>
      <p:sp>
        <p:nvSpPr>
          <p:cNvPr id="4" name="Slide Image Placehold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3ABE9C04-9794-455B-AB20-914E59FF7FB4}" type="slidenum">
              <a:rPr lang="en-GB" smtClean="0"/>
              <a:t>‹#›</a:t>
            </a:fld>
            <a:endParaRPr lang="en-GB"/>
          </a:p>
        </p:txBody>
      </p:sp>
    </p:spTree>
    <p:extLst>
      <p:ext uri="{BB962C8B-B14F-4D97-AF65-F5344CB8AC3E}">
        <p14:creationId xmlns:p14="http://schemas.microsoft.com/office/powerpoint/2010/main" val="386861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Alteration &gt; sign and date it </a:t>
            </a:r>
          </a:p>
          <a:p>
            <a:r>
              <a:rPr lang="en-GB" dirty="0"/>
              <a:t>Not uncommon to hear from local pharmacists</a:t>
            </a:r>
          </a:p>
        </p:txBody>
      </p:sp>
      <p:sp>
        <p:nvSpPr>
          <p:cNvPr id="4" name="Slide Number Placeholder 3"/>
          <p:cNvSpPr>
            <a:spLocks noGrp="1"/>
          </p:cNvSpPr>
          <p:nvPr>
            <p:ph type="sldNum" sz="quarter" idx="5"/>
          </p:nvPr>
        </p:nvSpPr>
        <p:spPr/>
        <p:txBody>
          <a:bodyPr/>
          <a:lstStyle/>
          <a:p>
            <a:fld id="{3ABE9C04-9794-455B-AB20-914E59FF7FB4}" type="slidenum">
              <a:rPr lang="en-GB" smtClean="0"/>
              <a:t>5</a:t>
            </a:fld>
            <a:endParaRPr lang="en-GB"/>
          </a:p>
        </p:txBody>
      </p:sp>
    </p:spTree>
    <p:extLst>
      <p:ext uri="{BB962C8B-B14F-4D97-AF65-F5344CB8AC3E}">
        <p14:creationId xmlns:p14="http://schemas.microsoft.com/office/powerpoint/2010/main" val="369341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Record?</a:t>
            </a:r>
          </a:p>
        </p:txBody>
      </p:sp>
      <p:sp>
        <p:nvSpPr>
          <p:cNvPr id="4" name="Slide Number Placeholder 3"/>
          <p:cNvSpPr>
            <a:spLocks noGrp="1"/>
          </p:cNvSpPr>
          <p:nvPr>
            <p:ph type="sldNum" sz="quarter" idx="5"/>
          </p:nvPr>
        </p:nvSpPr>
        <p:spPr/>
        <p:txBody>
          <a:bodyPr/>
          <a:lstStyle/>
          <a:p>
            <a:fld id="{3ABE9C04-9794-455B-AB20-914E59FF7FB4}" type="slidenum">
              <a:rPr lang="en-GB" smtClean="0"/>
              <a:t>50</a:t>
            </a:fld>
            <a:endParaRPr lang="en-GB"/>
          </a:p>
        </p:txBody>
      </p:sp>
    </p:spTree>
    <p:extLst>
      <p:ext uri="{BB962C8B-B14F-4D97-AF65-F5344CB8AC3E}">
        <p14:creationId xmlns:p14="http://schemas.microsoft.com/office/powerpoint/2010/main" val="2136014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FGDP</a:t>
            </a:r>
          </a:p>
          <a:p>
            <a:r>
              <a:rPr lang="en-GB" dirty="0"/>
              <a:t>Body weights?  &gt; BNF</a:t>
            </a:r>
          </a:p>
        </p:txBody>
      </p:sp>
      <p:sp>
        <p:nvSpPr>
          <p:cNvPr id="4" name="Slide Number Placeholder 3"/>
          <p:cNvSpPr>
            <a:spLocks noGrp="1"/>
          </p:cNvSpPr>
          <p:nvPr>
            <p:ph type="sldNum" sz="quarter" idx="5"/>
          </p:nvPr>
        </p:nvSpPr>
        <p:spPr/>
        <p:txBody>
          <a:bodyPr/>
          <a:lstStyle/>
          <a:p>
            <a:fld id="{3ABE9C04-9794-455B-AB20-914E59FF7FB4}" type="slidenum">
              <a:rPr lang="en-GB" smtClean="0"/>
              <a:t>22</a:t>
            </a:fld>
            <a:endParaRPr lang="en-GB"/>
          </a:p>
        </p:txBody>
      </p:sp>
    </p:spTree>
    <p:extLst>
      <p:ext uri="{BB962C8B-B14F-4D97-AF65-F5344CB8AC3E}">
        <p14:creationId xmlns:p14="http://schemas.microsoft.com/office/powerpoint/2010/main" val="423795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Medical history important, </a:t>
            </a:r>
            <a:r>
              <a:rPr lang="en-GB" dirty="0" err="1"/>
              <a:t>anticoagulantS</a:t>
            </a:r>
            <a:r>
              <a:rPr lang="en-GB" dirty="0"/>
              <a:t>?</a:t>
            </a:r>
          </a:p>
        </p:txBody>
      </p:sp>
      <p:sp>
        <p:nvSpPr>
          <p:cNvPr id="4" name="Slide Number Placeholder 3"/>
          <p:cNvSpPr>
            <a:spLocks noGrp="1"/>
          </p:cNvSpPr>
          <p:nvPr>
            <p:ph type="sldNum" sz="quarter" idx="5"/>
          </p:nvPr>
        </p:nvSpPr>
        <p:spPr/>
        <p:txBody>
          <a:bodyPr/>
          <a:lstStyle/>
          <a:p>
            <a:fld id="{3ABE9C04-9794-455B-AB20-914E59FF7FB4}" type="slidenum">
              <a:rPr lang="en-GB" smtClean="0"/>
              <a:t>25</a:t>
            </a:fld>
            <a:endParaRPr lang="en-GB"/>
          </a:p>
        </p:txBody>
      </p:sp>
    </p:spTree>
    <p:extLst>
      <p:ext uri="{BB962C8B-B14F-4D97-AF65-F5344CB8AC3E}">
        <p14:creationId xmlns:p14="http://schemas.microsoft.com/office/powerpoint/2010/main" val="153274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BE9C04-9794-455B-AB20-914E59FF7FB4}" type="slidenum">
              <a:rPr lang="en-GB" smtClean="0"/>
              <a:t>28</a:t>
            </a:fld>
            <a:endParaRPr lang="en-GB"/>
          </a:p>
        </p:txBody>
      </p:sp>
    </p:spTree>
    <p:extLst>
      <p:ext uri="{BB962C8B-B14F-4D97-AF65-F5344CB8AC3E}">
        <p14:creationId xmlns:p14="http://schemas.microsoft.com/office/powerpoint/2010/main" val="1967724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Replaces black dot interactions</a:t>
            </a:r>
          </a:p>
        </p:txBody>
      </p:sp>
      <p:sp>
        <p:nvSpPr>
          <p:cNvPr id="4" name="Slide Number Placeholder 3"/>
          <p:cNvSpPr>
            <a:spLocks noGrp="1"/>
          </p:cNvSpPr>
          <p:nvPr>
            <p:ph type="sldNum" sz="quarter" idx="5"/>
          </p:nvPr>
        </p:nvSpPr>
        <p:spPr/>
        <p:txBody>
          <a:bodyPr/>
          <a:lstStyle/>
          <a:p>
            <a:fld id="{3ABE9C04-9794-455B-AB20-914E59FF7FB4}" type="slidenum">
              <a:rPr lang="en-GB" smtClean="0"/>
              <a:t>42</a:t>
            </a:fld>
            <a:endParaRPr lang="en-GB"/>
          </a:p>
        </p:txBody>
      </p:sp>
    </p:spTree>
    <p:extLst>
      <p:ext uri="{BB962C8B-B14F-4D97-AF65-F5344CB8AC3E}">
        <p14:creationId xmlns:p14="http://schemas.microsoft.com/office/powerpoint/2010/main" val="255073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Stockley’s drug interaction</a:t>
            </a:r>
          </a:p>
        </p:txBody>
      </p:sp>
      <p:sp>
        <p:nvSpPr>
          <p:cNvPr id="4" name="Slide Number Placeholder 3"/>
          <p:cNvSpPr>
            <a:spLocks noGrp="1"/>
          </p:cNvSpPr>
          <p:nvPr>
            <p:ph type="sldNum" sz="quarter" idx="5"/>
          </p:nvPr>
        </p:nvSpPr>
        <p:spPr/>
        <p:txBody>
          <a:bodyPr/>
          <a:lstStyle/>
          <a:p>
            <a:fld id="{3ABE9C04-9794-455B-AB20-914E59FF7FB4}" type="slidenum">
              <a:rPr lang="en-GB" smtClean="0"/>
              <a:t>43</a:t>
            </a:fld>
            <a:endParaRPr lang="en-GB"/>
          </a:p>
        </p:txBody>
      </p:sp>
    </p:spTree>
    <p:extLst>
      <p:ext uri="{BB962C8B-B14F-4D97-AF65-F5344CB8AC3E}">
        <p14:creationId xmlns:p14="http://schemas.microsoft.com/office/powerpoint/2010/main" val="268416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Tell patient, document in notes</a:t>
            </a:r>
          </a:p>
        </p:txBody>
      </p:sp>
      <p:sp>
        <p:nvSpPr>
          <p:cNvPr id="4" name="Slide Number Placeholder 3"/>
          <p:cNvSpPr>
            <a:spLocks noGrp="1"/>
          </p:cNvSpPr>
          <p:nvPr>
            <p:ph type="sldNum" sz="quarter" idx="5"/>
          </p:nvPr>
        </p:nvSpPr>
        <p:spPr/>
        <p:txBody>
          <a:bodyPr/>
          <a:lstStyle/>
          <a:p>
            <a:fld id="{3ABE9C04-9794-455B-AB20-914E59FF7FB4}" type="slidenum">
              <a:rPr lang="en-GB" smtClean="0"/>
              <a:t>44</a:t>
            </a:fld>
            <a:endParaRPr lang="en-GB"/>
          </a:p>
        </p:txBody>
      </p:sp>
    </p:spTree>
    <p:extLst>
      <p:ext uri="{BB962C8B-B14F-4D97-AF65-F5344CB8AC3E}">
        <p14:creationId xmlns:p14="http://schemas.microsoft.com/office/powerpoint/2010/main" val="1034675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Azole + warfarin</a:t>
            </a:r>
          </a:p>
          <a:p>
            <a:r>
              <a:rPr lang="en-GB" dirty="0"/>
              <a:t>OC + </a:t>
            </a:r>
            <a:r>
              <a:rPr lang="en-GB" dirty="0" err="1"/>
              <a:t>amox</a:t>
            </a:r>
            <a:r>
              <a:rPr lang="en-GB" dirty="0"/>
              <a:t> – no longer issue</a:t>
            </a:r>
          </a:p>
        </p:txBody>
      </p:sp>
      <p:sp>
        <p:nvSpPr>
          <p:cNvPr id="4" name="Slide Number Placeholder 3"/>
          <p:cNvSpPr>
            <a:spLocks noGrp="1"/>
          </p:cNvSpPr>
          <p:nvPr>
            <p:ph type="sldNum" sz="quarter" idx="5"/>
          </p:nvPr>
        </p:nvSpPr>
        <p:spPr/>
        <p:txBody>
          <a:bodyPr/>
          <a:lstStyle/>
          <a:p>
            <a:fld id="{3ABE9C04-9794-455B-AB20-914E59FF7FB4}" type="slidenum">
              <a:rPr lang="en-GB" smtClean="0"/>
              <a:t>45</a:t>
            </a:fld>
            <a:endParaRPr lang="en-GB"/>
          </a:p>
        </p:txBody>
      </p:sp>
    </p:spTree>
    <p:extLst>
      <p:ext uri="{BB962C8B-B14F-4D97-AF65-F5344CB8AC3E}">
        <p14:creationId xmlns:p14="http://schemas.microsoft.com/office/powerpoint/2010/main" val="292453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to record</a:t>
            </a:r>
          </a:p>
        </p:txBody>
      </p:sp>
      <p:sp>
        <p:nvSpPr>
          <p:cNvPr id="4" name="Slide Number Placeholder 3"/>
          <p:cNvSpPr>
            <a:spLocks noGrp="1"/>
          </p:cNvSpPr>
          <p:nvPr>
            <p:ph type="sldNum" sz="quarter" idx="5"/>
          </p:nvPr>
        </p:nvSpPr>
        <p:spPr/>
        <p:txBody>
          <a:bodyPr/>
          <a:lstStyle/>
          <a:p>
            <a:fld id="{3ABE9C04-9794-455B-AB20-914E59FF7FB4}" type="slidenum">
              <a:rPr lang="en-GB" smtClean="0"/>
              <a:t>49</a:t>
            </a:fld>
            <a:endParaRPr lang="en-GB"/>
          </a:p>
        </p:txBody>
      </p:sp>
    </p:spTree>
    <p:extLst>
      <p:ext uri="{BB962C8B-B14F-4D97-AF65-F5344CB8AC3E}">
        <p14:creationId xmlns:p14="http://schemas.microsoft.com/office/powerpoint/2010/main" val="4199143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DA71-9CBA-4480-8C1D-63BDEDE9B9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2B3B9CC-8070-495B-BBDD-8B6C558A2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FB340E-B32B-4ED8-B59D-AA1B66A1A9B9}"/>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90C2BEE6-4A34-4C68-B7BE-AC213CFF0C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9EAF03-74FF-4495-879A-0A6CA2E6D1A6}"/>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125968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1282-62C7-48A1-9A55-6900D8FA561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F31124-3B54-4E3D-AAD4-6172BB2FAC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5488AA-2A09-4072-844C-4D5FD1AC5C92}"/>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936C2F87-3832-423E-822D-775A7EDCF8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E5A220-77BD-40DE-A9EB-1556BD2680A2}"/>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51779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CBED2-852E-4646-B6D9-E5B631CD50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E89C44-D6D6-42F1-8CF8-6DB8577CC8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ACAB5F-A015-419D-B32B-04F338D0E0EB}"/>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93EE4745-5682-4EA5-9F70-F50A92625C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9A4CE9-E407-46A2-A418-112D251278BD}"/>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336058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6C0C-2BCE-474B-B19A-6A070E8DE3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3094FF-1788-4E84-B8FB-D9358C3550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7A9D4C-859B-4168-8441-5BB74A6B23BA}"/>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D8B8A113-61C1-4A65-9483-F060713774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81E154-F288-4B7B-9087-9143399FCDA1}"/>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374718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5B7-19F5-4F42-B2A8-C3CF7AB7A4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7AC58B-86B2-4CF7-A202-F9DAEF23E0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EABACB-495D-4487-9501-615BFFCC4C87}"/>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6952EDC4-8B8D-42DE-9E58-A0664A11F4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135148-3F25-4F57-81D8-213C8E06E9D0}"/>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55686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C762-3F88-471C-BE86-709F673C40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065967-934E-40C8-BD3D-D14FE2EBD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840C26-331C-46C5-B078-5A2798F586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A74F6FF-3E9B-4090-AB27-0FC1FB7560A9}"/>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6" name="Footer Placeholder 5">
            <a:extLst>
              <a:ext uri="{FF2B5EF4-FFF2-40B4-BE49-F238E27FC236}">
                <a16:creationId xmlns:a16="http://schemas.microsoft.com/office/drawing/2014/main" id="{2E093493-4341-462F-9E13-A5894AC991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305C98-334A-42B5-995E-105DB7E340C3}"/>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20220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EB23-9485-45CC-B97D-69195B8EB0B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292B55-268E-4078-9673-DE11B7ED9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01617-63F1-44E5-A930-8F8824001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6F37D08-5BAF-4D3D-A6B9-1B809EF22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BD7C74-4675-4F6F-B257-58AE253E0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EBEF60-F0D0-4D0B-8136-7B9788F98D0D}"/>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8" name="Footer Placeholder 7">
            <a:extLst>
              <a:ext uri="{FF2B5EF4-FFF2-40B4-BE49-F238E27FC236}">
                <a16:creationId xmlns:a16="http://schemas.microsoft.com/office/drawing/2014/main" id="{3ACDF3B2-4B5E-43D7-B9CE-CC81D9FDD9F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7AAF08A-4A05-467C-9505-1B9F3F7577DD}"/>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1580252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5B2F-5CED-43E7-8E41-BB7A6D6812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0617F2-2F5C-4A94-BCCE-89C25BEBEA32}"/>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4" name="Footer Placeholder 3">
            <a:extLst>
              <a:ext uri="{FF2B5EF4-FFF2-40B4-BE49-F238E27FC236}">
                <a16:creationId xmlns:a16="http://schemas.microsoft.com/office/drawing/2014/main" id="{1F897EB6-1553-424C-9F23-5DF1C5C086A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45C19B3-781B-49EB-A592-F3B9C362DA5F}"/>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300426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908BB-71CD-469C-A79F-0907CEDEFC49}"/>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3" name="Footer Placeholder 2">
            <a:extLst>
              <a:ext uri="{FF2B5EF4-FFF2-40B4-BE49-F238E27FC236}">
                <a16:creationId xmlns:a16="http://schemas.microsoft.com/office/drawing/2014/main" id="{88AC9C8D-CE72-40D2-9831-2406D611A0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FD4B471-F930-40E6-A254-FBC54913B10C}"/>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416377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FE13-E8B7-483F-A52A-9FBAE2B89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BF75769-5E9E-4030-82EC-075563A2E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79EF0E-A705-49D0-BF0A-13EB35EED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B8B82-6776-454A-9DDD-C0A676FA3822}"/>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6" name="Footer Placeholder 5">
            <a:extLst>
              <a:ext uri="{FF2B5EF4-FFF2-40B4-BE49-F238E27FC236}">
                <a16:creationId xmlns:a16="http://schemas.microsoft.com/office/drawing/2014/main" id="{A5674942-9BB6-479F-BF84-61D18C6E6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B00573-1823-4A19-8912-9E04CBDB7363}"/>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222127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2B56-120F-4A6A-A91C-51BCA2576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8226EDB-3483-431E-8DB9-87DD577DD0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065D25F-9DA2-4239-BCAB-A28AA12EE1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C3C4D-2C37-4948-8880-726DEC63FBC2}"/>
              </a:ext>
            </a:extLst>
          </p:cNvPr>
          <p:cNvSpPr>
            <a:spLocks noGrp="1"/>
          </p:cNvSpPr>
          <p:nvPr>
            <p:ph type="dt" sz="half" idx="10"/>
          </p:nvPr>
        </p:nvSpPr>
        <p:spPr/>
        <p:txBody>
          <a:bodyPr/>
          <a:lstStyle/>
          <a:p>
            <a:fld id="{9B18AB89-8834-4386-9819-722DBDE5287D}" type="datetimeFigureOut">
              <a:rPr lang="en-GB" smtClean="0"/>
              <a:t>20/06/2019</a:t>
            </a:fld>
            <a:endParaRPr lang="en-GB"/>
          </a:p>
        </p:txBody>
      </p:sp>
      <p:sp>
        <p:nvSpPr>
          <p:cNvPr id="6" name="Footer Placeholder 5">
            <a:extLst>
              <a:ext uri="{FF2B5EF4-FFF2-40B4-BE49-F238E27FC236}">
                <a16:creationId xmlns:a16="http://schemas.microsoft.com/office/drawing/2014/main" id="{9260F7BD-C12B-4E22-A403-6A43DEE9F3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F073CB-74B9-4DE5-8644-0622973FC650}"/>
              </a:ext>
            </a:extLst>
          </p:cNvPr>
          <p:cNvSpPr>
            <a:spLocks noGrp="1"/>
          </p:cNvSpPr>
          <p:nvPr>
            <p:ph type="sldNum" sz="quarter" idx="12"/>
          </p:nvPr>
        </p:nvSpPr>
        <p:spPr/>
        <p:txBody>
          <a:bodyPr/>
          <a:lstStyle/>
          <a:p>
            <a:fld id="{83DC2E08-1BAE-417E-8BBC-7365CBC1468D}" type="slidenum">
              <a:rPr lang="en-GB" smtClean="0"/>
              <a:t>‹#›</a:t>
            </a:fld>
            <a:endParaRPr lang="en-GB"/>
          </a:p>
        </p:txBody>
      </p:sp>
    </p:spTree>
    <p:extLst>
      <p:ext uri="{BB962C8B-B14F-4D97-AF65-F5344CB8AC3E}">
        <p14:creationId xmlns:p14="http://schemas.microsoft.com/office/powerpoint/2010/main" val="1130972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3E3F5-A439-46B0-B0AF-B82A04182E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FF68A8-FD09-4E1C-9696-F9A768FE20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80590D-B74D-45E4-B120-3BE62744B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8AB89-8834-4386-9819-722DBDE5287D}" type="datetimeFigureOut">
              <a:rPr lang="en-GB" smtClean="0"/>
              <a:t>20/06/2019</a:t>
            </a:fld>
            <a:endParaRPr lang="en-GB"/>
          </a:p>
        </p:txBody>
      </p:sp>
      <p:sp>
        <p:nvSpPr>
          <p:cNvPr id="5" name="Footer Placeholder 4">
            <a:extLst>
              <a:ext uri="{FF2B5EF4-FFF2-40B4-BE49-F238E27FC236}">
                <a16:creationId xmlns:a16="http://schemas.microsoft.com/office/drawing/2014/main" id="{604F5F01-A2D7-4374-A367-FE6D82664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D15F41-1A25-4F03-A381-3BC09F8A5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C2E08-1BAE-417E-8BBC-7365CBC1468D}" type="slidenum">
              <a:rPr lang="en-GB" smtClean="0"/>
              <a:t>‹#›</a:t>
            </a:fld>
            <a:endParaRPr lang="en-GB"/>
          </a:p>
        </p:txBody>
      </p:sp>
    </p:spTree>
    <p:extLst>
      <p:ext uri="{BB962C8B-B14F-4D97-AF65-F5344CB8AC3E}">
        <p14:creationId xmlns:p14="http://schemas.microsoft.com/office/powerpoint/2010/main" val="228146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kjmistry.co.uk/download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sdcep.org.uk/published-guidance/" TargetMode="External"/><Relationship Id="rId2" Type="http://schemas.openxmlformats.org/officeDocument/2006/relationships/hyperlink" Target="https://www.fgdp.org.uk/antimicrobial-prescribing-standards" TargetMode="External"/><Relationship Id="rId1" Type="http://schemas.openxmlformats.org/officeDocument/2006/relationships/slideLayout" Target="../slideLayouts/slideLayout2.xml"/><Relationship Id="rId6" Type="http://schemas.openxmlformats.org/officeDocument/2006/relationships/hyperlink" Target="https://digital.nhs.uk/data-and-information/publications/statistical/prescribing-by-dentists/prescribing-by-dentists-england-2014#resources" TargetMode="External"/><Relationship Id="rId5" Type="http://schemas.openxmlformats.org/officeDocument/2006/relationships/hyperlink" Target="https://www.bnf.org/" TargetMode="External"/><Relationship Id="rId4" Type="http://schemas.openxmlformats.org/officeDocument/2006/relationships/hyperlink" Target="http://www.sdcep.org.uk/wp-content/uploads/2018/08/SDCEP-Antibiotic-Prophylaxis-Implementation-Advice.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0A91-9BB6-4F90-AF09-9A8A009320A5}"/>
              </a:ext>
            </a:extLst>
          </p:cNvPr>
          <p:cNvSpPr>
            <a:spLocks noGrp="1"/>
          </p:cNvSpPr>
          <p:nvPr>
            <p:ph type="ctrTitle"/>
          </p:nvPr>
        </p:nvSpPr>
        <p:spPr>
          <a:xfrm>
            <a:off x="1524000" y="250635"/>
            <a:ext cx="9144000" cy="2387600"/>
          </a:xfrm>
        </p:spPr>
        <p:txBody>
          <a:bodyPr/>
          <a:lstStyle/>
          <a:p>
            <a:r>
              <a:rPr lang="en-GB" dirty="0"/>
              <a:t>Antibiotic Prescribing</a:t>
            </a:r>
          </a:p>
        </p:txBody>
      </p:sp>
      <p:sp>
        <p:nvSpPr>
          <p:cNvPr id="3" name="Subtitle 2">
            <a:extLst>
              <a:ext uri="{FF2B5EF4-FFF2-40B4-BE49-F238E27FC236}">
                <a16:creationId xmlns:a16="http://schemas.microsoft.com/office/drawing/2014/main" id="{9DED8AAF-2A35-44B0-A4A7-D7132B124014}"/>
              </a:ext>
            </a:extLst>
          </p:cNvPr>
          <p:cNvSpPr>
            <a:spLocks noGrp="1"/>
          </p:cNvSpPr>
          <p:nvPr>
            <p:ph type="subTitle" idx="1"/>
          </p:nvPr>
        </p:nvSpPr>
        <p:spPr>
          <a:xfrm>
            <a:off x="1524000" y="2754694"/>
            <a:ext cx="9144000" cy="1655762"/>
          </a:xfrm>
        </p:spPr>
        <p:txBody>
          <a:bodyPr/>
          <a:lstStyle/>
          <a:p>
            <a:r>
              <a:rPr lang="en-GB" dirty="0"/>
              <a:t>Kishan Mistry </a:t>
            </a:r>
            <a:r>
              <a:rPr lang="en-GB" dirty="0" err="1"/>
              <a:t>MPharm</a:t>
            </a:r>
            <a:r>
              <a:rPr lang="en-GB" dirty="0"/>
              <a:t> BDS</a:t>
            </a:r>
          </a:p>
        </p:txBody>
      </p:sp>
      <p:pic>
        <p:nvPicPr>
          <p:cNvPr id="4" name="Picture 3">
            <a:extLst>
              <a:ext uri="{FF2B5EF4-FFF2-40B4-BE49-F238E27FC236}">
                <a16:creationId xmlns:a16="http://schemas.microsoft.com/office/drawing/2014/main" id="{E7D2572E-EF62-4FC3-A061-AEAA56B362EE}"/>
              </a:ext>
            </a:extLst>
          </p:cNvPr>
          <p:cNvPicPr>
            <a:picLocks noChangeAspect="1"/>
          </p:cNvPicPr>
          <p:nvPr/>
        </p:nvPicPr>
        <p:blipFill>
          <a:blip r:embed="rId2"/>
          <a:stretch>
            <a:fillRect/>
          </a:stretch>
        </p:blipFill>
        <p:spPr>
          <a:xfrm>
            <a:off x="4808359" y="3582575"/>
            <a:ext cx="2441170" cy="1573498"/>
          </a:xfrm>
          <a:prstGeom prst="rect">
            <a:avLst/>
          </a:prstGeom>
        </p:spPr>
      </p:pic>
    </p:spTree>
    <p:extLst>
      <p:ext uri="{BB962C8B-B14F-4D97-AF65-F5344CB8AC3E}">
        <p14:creationId xmlns:p14="http://schemas.microsoft.com/office/powerpoint/2010/main" val="2694590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3D19-80A3-4DF7-8905-5CCC0EC53979}"/>
              </a:ext>
            </a:extLst>
          </p:cNvPr>
          <p:cNvSpPr>
            <a:spLocks noGrp="1"/>
          </p:cNvSpPr>
          <p:nvPr>
            <p:ph type="title"/>
          </p:nvPr>
        </p:nvSpPr>
        <p:spPr/>
        <p:txBody>
          <a:bodyPr/>
          <a:lstStyle/>
          <a:p>
            <a:r>
              <a:rPr lang="en-GB" dirty="0"/>
              <a:t>Bactericidal or bacteriostatic</a:t>
            </a:r>
          </a:p>
        </p:txBody>
      </p:sp>
      <p:sp>
        <p:nvSpPr>
          <p:cNvPr id="3" name="Content Placeholder 2">
            <a:extLst>
              <a:ext uri="{FF2B5EF4-FFF2-40B4-BE49-F238E27FC236}">
                <a16:creationId xmlns:a16="http://schemas.microsoft.com/office/drawing/2014/main" id="{21D0EE63-30A2-428F-8EB2-09F5352B468D}"/>
              </a:ext>
            </a:extLst>
          </p:cNvPr>
          <p:cNvSpPr>
            <a:spLocks noGrp="1"/>
          </p:cNvSpPr>
          <p:nvPr>
            <p:ph idx="1"/>
          </p:nvPr>
        </p:nvSpPr>
        <p:spPr/>
        <p:txBody>
          <a:bodyPr>
            <a:normAutofit/>
          </a:bodyPr>
          <a:lstStyle/>
          <a:p>
            <a:r>
              <a:rPr lang="en-GB" b="1" dirty="0"/>
              <a:t>Bactericidal</a:t>
            </a:r>
            <a:r>
              <a:rPr lang="en-GB" dirty="0"/>
              <a:t> 	– an agent that kills bacteria</a:t>
            </a:r>
          </a:p>
          <a:p>
            <a:pPr marL="1371600" lvl="3" indent="0">
              <a:buNone/>
            </a:pPr>
            <a:r>
              <a:rPr lang="en-GB" dirty="0" err="1"/>
              <a:t>Penicillins</a:t>
            </a:r>
            <a:endParaRPr lang="en-GB" dirty="0"/>
          </a:p>
          <a:p>
            <a:pPr marL="1371600" lvl="3" indent="0">
              <a:buNone/>
            </a:pPr>
            <a:r>
              <a:rPr lang="en-GB" dirty="0"/>
              <a:t>Cephalosporins</a:t>
            </a:r>
          </a:p>
          <a:p>
            <a:pPr marL="1371600" lvl="3" indent="0">
              <a:buNone/>
            </a:pPr>
            <a:r>
              <a:rPr lang="en-GB" dirty="0"/>
              <a:t>Metronidazole</a:t>
            </a:r>
          </a:p>
          <a:p>
            <a:pPr marL="0" indent="0">
              <a:buNone/>
            </a:pPr>
            <a:endParaRPr lang="en-GB" dirty="0"/>
          </a:p>
          <a:p>
            <a:r>
              <a:rPr lang="en-GB" b="1" dirty="0"/>
              <a:t>Bacteriostatic</a:t>
            </a:r>
            <a:r>
              <a:rPr lang="en-GB" dirty="0"/>
              <a:t> 	– an agent that prevents bacterial growth but does 				not necessarily kill them.</a:t>
            </a:r>
          </a:p>
          <a:p>
            <a:pPr marL="1371600" lvl="3" indent="0">
              <a:buNone/>
            </a:pPr>
            <a:r>
              <a:rPr lang="en-GB" dirty="0"/>
              <a:t>Macrolides</a:t>
            </a:r>
          </a:p>
          <a:p>
            <a:pPr marL="1371600" lvl="3" indent="0">
              <a:buNone/>
            </a:pPr>
            <a:r>
              <a:rPr lang="en-GB" dirty="0" err="1"/>
              <a:t>Lincosamides</a:t>
            </a:r>
            <a:endParaRPr lang="en-GB" dirty="0"/>
          </a:p>
          <a:p>
            <a:pPr marL="1371600" lvl="3" indent="0">
              <a:buNone/>
            </a:pPr>
            <a:r>
              <a:rPr lang="en-GB" dirty="0"/>
              <a:t>Tetracyclines</a:t>
            </a:r>
          </a:p>
          <a:p>
            <a:pPr marL="1371600" lvl="3" indent="0">
              <a:buNone/>
            </a:pPr>
            <a:r>
              <a:rPr lang="en-GB" dirty="0" err="1"/>
              <a:t>Fusidic</a:t>
            </a:r>
            <a:r>
              <a:rPr lang="en-GB" dirty="0"/>
              <a:t> acid</a:t>
            </a:r>
          </a:p>
          <a:p>
            <a:endParaRPr lang="en-GB" dirty="0"/>
          </a:p>
        </p:txBody>
      </p:sp>
    </p:spTree>
    <p:extLst>
      <p:ext uri="{BB962C8B-B14F-4D97-AF65-F5344CB8AC3E}">
        <p14:creationId xmlns:p14="http://schemas.microsoft.com/office/powerpoint/2010/main" val="428347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9D9A-6A47-42A0-9F2F-196EB11F2A53}"/>
              </a:ext>
            </a:extLst>
          </p:cNvPr>
          <p:cNvSpPr>
            <a:spLocks noGrp="1"/>
          </p:cNvSpPr>
          <p:nvPr>
            <p:ph type="title"/>
          </p:nvPr>
        </p:nvSpPr>
        <p:spPr/>
        <p:txBody>
          <a:bodyPr/>
          <a:lstStyle/>
          <a:p>
            <a:r>
              <a:rPr lang="en-GB" dirty="0" err="1"/>
              <a:t>Penicillins</a:t>
            </a:r>
            <a:endParaRPr lang="en-GB" dirty="0"/>
          </a:p>
        </p:txBody>
      </p:sp>
      <p:sp>
        <p:nvSpPr>
          <p:cNvPr id="3" name="Content Placeholder 2">
            <a:extLst>
              <a:ext uri="{FF2B5EF4-FFF2-40B4-BE49-F238E27FC236}">
                <a16:creationId xmlns:a16="http://schemas.microsoft.com/office/drawing/2014/main" id="{8C887483-E0D5-4D2A-915E-0A380EB58C0E}"/>
              </a:ext>
            </a:extLst>
          </p:cNvPr>
          <p:cNvSpPr>
            <a:spLocks noGrp="1"/>
          </p:cNvSpPr>
          <p:nvPr>
            <p:ph idx="1"/>
          </p:nvPr>
        </p:nvSpPr>
        <p:spPr/>
        <p:txBody>
          <a:bodyPr/>
          <a:lstStyle/>
          <a:p>
            <a:r>
              <a:rPr lang="en-GB" dirty="0"/>
              <a:t>Amoxicillin, phenoxymethylpenicillin</a:t>
            </a:r>
          </a:p>
          <a:p>
            <a:pPr lvl="1"/>
            <a:r>
              <a:rPr lang="en-GB" dirty="0"/>
              <a:t>Beta-lactams – prevent peptidoglycan cross linking in bacterial cell walls</a:t>
            </a:r>
          </a:p>
        </p:txBody>
      </p:sp>
      <p:pic>
        <p:nvPicPr>
          <p:cNvPr id="1026" name="Picture 2" descr="Image result for beta lactam">
            <a:extLst>
              <a:ext uri="{FF2B5EF4-FFF2-40B4-BE49-F238E27FC236}">
                <a16:creationId xmlns:a16="http://schemas.microsoft.com/office/drawing/2014/main" id="{C0F990E0-66A8-467B-AB4A-5CFC13AD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445" y="3019273"/>
            <a:ext cx="448627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3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E837-6C42-4887-966B-D105E7C36CFA}"/>
              </a:ext>
            </a:extLst>
          </p:cNvPr>
          <p:cNvSpPr>
            <a:spLocks noGrp="1"/>
          </p:cNvSpPr>
          <p:nvPr>
            <p:ph type="title"/>
          </p:nvPr>
        </p:nvSpPr>
        <p:spPr/>
        <p:txBody>
          <a:bodyPr/>
          <a:lstStyle/>
          <a:p>
            <a:r>
              <a:rPr lang="en-GB" dirty="0" err="1"/>
              <a:t>Penicillins</a:t>
            </a:r>
            <a:endParaRPr lang="en-GB" dirty="0"/>
          </a:p>
        </p:txBody>
      </p:sp>
      <p:sp>
        <p:nvSpPr>
          <p:cNvPr id="3" name="Content Placeholder 2">
            <a:extLst>
              <a:ext uri="{FF2B5EF4-FFF2-40B4-BE49-F238E27FC236}">
                <a16:creationId xmlns:a16="http://schemas.microsoft.com/office/drawing/2014/main" id="{2E5BCCF4-7DE6-41D8-BBA1-60A9EFB2FF1B}"/>
              </a:ext>
            </a:extLst>
          </p:cNvPr>
          <p:cNvSpPr>
            <a:spLocks noGrp="1"/>
          </p:cNvSpPr>
          <p:nvPr>
            <p:ph idx="1"/>
          </p:nvPr>
        </p:nvSpPr>
        <p:spPr/>
        <p:txBody>
          <a:bodyPr/>
          <a:lstStyle/>
          <a:p>
            <a:r>
              <a:rPr lang="en-GB" dirty="0"/>
              <a:t>Amoxicillin – Broad spectrum antibiotics, dental abscesses</a:t>
            </a:r>
          </a:p>
          <a:p>
            <a:r>
              <a:rPr lang="en-GB" dirty="0" err="1"/>
              <a:t>Phenomethylpenicillin</a:t>
            </a:r>
            <a:r>
              <a:rPr lang="en-GB" dirty="0"/>
              <a:t> – narrow spectrum</a:t>
            </a:r>
          </a:p>
          <a:p>
            <a:r>
              <a:rPr lang="en-GB" dirty="0"/>
              <a:t>Co-amoxiclav </a:t>
            </a:r>
          </a:p>
          <a:p>
            <a:pPr lvl="1"/>
            <a:r>
              <a:rPr lang="en-GB" dirty="0"/>
              <a:t>Combination of amoxicillin and clavulanic acid (inhibits beta-lactamase enzymes)</a:t>
            </a:r>
          </a:p>
        </p:txBody>
      </p:sp>
    </p:spTree>
    <p:extLst>
      <p:ext uri="{BB962C8B-B14F-4D97-AF65-F5344CB8AC3E}">
        <p14:creationId xmlns:p14="http://schemas.microsoft.com/office/powerpoint/2010/main" val="419332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7FD5-C074-4C0C-92C0-37678BC2B5BB}"/>
              </a:ext>
            </a:extLst>
          </p:cNvPr>
          <p:cNvSpPr>
            <a:spLocks noGrp="1"/>
          </p:cNvSpPr>
          <p:nvPr>
            <p:ph type="title"/>
          </p:nvPr>
        </p:nvSpPr>
        <p:spPr/>
        <p:txBody>
          <a:bodyPr/>
          <a:lstStyle/>
          <a:p>
            <a:r>
              <a:rPr lang="en-GB" dirty="0"/>
              <a:t>Metronidazole</a:t>
            </a:r>
          </a:p>
        </p:txBody>
      </p:sp>
      <p:sp>
        <p:nvSpPr>
          <p:cNvPr id="3" name="Content Placeholder 2">
            <a:extLst>
              <a:ext uri="{FF2B5EF4-FFF2-40B4-BE49-F238E27FC236}">
                <a16:creationId xmlns:a16="http://schemas.microsoft.com/office/drawing/2014/main" id="{3E9D80FF-DF31-4ADE-AF48-9E5A2DFD7305}"/>
              </a:ext>
            </a:extLst>
          </p:cNvPr>
          <p:cNvSpPr>
            <a:spLocks noGrp="1"/>
          </p:cNvSpPr>
          <p:nvPr>
            <p:ph idx="1"/>
          </p:nvPr>
        </p:nvSpPr>
        <p:spPr/>
        <p:txBody>
          <a:bodyPr/>
          <a:lstStyle/>
          <a:p>
            <a:r>
              <a:rPr lang="en-GB" dirty="0"/>
              <a:t>Bactericidal – effective against anaerobic bacteria</a:t>
            </a:r>
          </a:p>
          <a:p>
            <a:r>
              <a:rPr lang="en-GB" dirty="0"/>
              <a:t>Side effect &gt; Disulfiram-like reaction</a:t>
            </a:r>
          </a:p>
          <a:p>
            <a:r>
              <a:rPr lang="en-GB" dirty="0"/>
              <a:t>NO ALCOHOL</a:t>
            </a:r>
          </a:p>
          <a:p>
            <a:r>
              <a:rPr lang="en-GB" dirty="0"/>
              <a:t>Used for dental abscesses (penicillin allergies), NUG and</a:t>
            </a:r>
          </a:p>
          <a:p>
            <a:pPr marL="0" indent="0">
              <a:buNone/>
            </a:pPr>
            <a:r>
              <a:rPr lang="en-GB" dirty="0"/>
              <a:t>pericoronitis</a:t>
            </a:r>
          </a:p>
        </p:txBody>
      </p:sp>
      <p:pic>
        <p:nvPicPr>
          <p:cNvPr id="2050" name="Picture 2" descr="Image result for disulfiram">
            <a:extLst>
              <a:ext uri="{FF2B5EF4-FFF2-40B4-BE49-F238E27FC236}">
                <a16:creationId xmlns:a16="http://schemas.microsoft.com/office/drawing/2014/main" id="{6DA99A79-758A-4A2E-97AB-B8DBD5E32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347" y="313206"/>
            <a:ext cx="3194130" cy="13255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CDBDB7E-9F46-4758-82AA-A13580CA869A}"/>
              </a:ext>
            </a:extLst>
          </p:cNvPr>
          <p:cNvPicPr>
            <a:picLocks noChangeAspect="1"/>
          </p:cNvPicPr>
          <p:nvPr/>
        </p:nvPicPr>
        <p:blipFill>
          <a:blip r:embed="rId3"/>
          <a:stretch>
            <a:fillRect/>
          </a:stretch>
        </p:blipFill>
        <p:spPr>
          <a:xfrm>
            <a:off x="1779313" y="4838263"/>
            <a:ext cx="7316306" cy="898679"/>
          </a:xfrm>
          <a:prstGeom prst="rect">
            <a:avLst/>
          </a:prstGeom>
        </p:spPr>
      </p:pic>
    </p:spTree>
    <p:extLst>
      <p:ext uri="{BB962C8B-B14F-4D97-AF65-F5344CB8AC3E}">
        <p14:creationId xmlns:p14="http://schemas.microsoft.com/office/powerpoint/2010/main" val="114740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BA1C-F5A6-4494-A1F6-86CB56791332}"/>
              </a:ext>
            </a:extLst>
          </p:cNvPr>
          <p:cNvSpPr>
            <a:spLocks noGrp="1"/>
          </p:cNvSpPr>
          <p:nvPr>
            <p:ph type="title"/>
          </p:nvPr>
        </p:nvSpPr>
        <p:spPr/>
        <p:txBody>
          <a:bodyPr/>
          <a:lstStyle/>
          <a:p>
            <a:r>
              <a:rPr lang="en-GB" dirty="0"/>
              <a:t>Macrolides</a:t>
            </a:r>
          </a:p>
        </p:txBody>
      </p:sp>
      <p:sp>
        <p:nvSpPr>
          <p:cNvPr id="3" name="Content Placeholder 2">
            <a:extLst>
              <a:ext uri="{FF2B5EF4-FFF2-40B4-BE49-F238E27FC236}">
                <a16:creationId xmlns:a16="http://schemas.microsoft.com/office/drawing/2014/main" id="{DC53D540-41EE-4B3A-8A81-CCE49041D61D}"/>
              </a:ext>
            </a:extLst>
          </p:cNvPr>
          <p:cNvSpPr>
            <a:spLocks noGrp="1"/>
          </p:cNvSpPr>
          <p:nvPr>
            <p:ph idx="1"/>
          </p:nvPr>
        </p:nvSpPr>
        <p:spPr/>
        <p:txBody>
          <a:bodyPr/>
          <a:lstStyle/>
          <a:p>
            <a:r>
              <a:rPr lang="en-GB" dirty="0"/>
              <a:t>Bacteriostatic – inhibits protein synthesis at bacterial ribosomes</a:t>
            </a:r>
          </a:p>
          <a:p>
            <a:r>
              <a:rPr lang="en-GB" dirty="0"/>
              <a:t>Many interactions – statins</a:t>
            </a:r>
          </a:p>
          <a:p>
            <a:r>
              <a:rPr lang="en-GB" dirty="0"/>
              <a:t>Erythromycin no longer recommended by FGDP</a:t>
            </a:r>
          </a:p>
          <a:p>
            <a:r>
              <a:rPr lang="en-GB" dirty="0"/>
              <a:t>Clarithromycin – </a:t>
            </a:r>
            <a:r>
              <a:rPr lang="en-GB" dirty="0" err="1"/>
              <a:t>dento</a:t>
            </a:r>
            <a:r>
              <a:rPr lang="en-GB" dirty="0"/>
              <a:t>-alveolar infections</a:t>
            </a:r>
          </a:p>
          <a:p>
            <a:r>
              <a:rPr lang="en-GB" dirty="0"/>
              <a:t>Azithromycin – </a:t>
            </a:r>
            <a:r>
              <a:rPr lang="en-GB" dirty="0" err="1"/>
              <a:t>dento</a:t>
            </a:r>
            <a:r>
              <a:rPr lang="en-GB" dirty="0"/>
              <a:t>-alveolar infections</a:t>
            </a:r>
          </a:p>
        </p:txBody>
      </p:sp>
    </p:spTree>
    <p:extLst>
      <p:ext uri="{BB962C8B-B14F-4D97-AF65-F5344CB8AC3E}">
        <p14:creationId xmlns:p14="http://schemas.microsoft.com/office/powerpoint/2010/main" val="2045105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6116-558C-45C1-A4A9-93A38743FF0F}"/>
              </a:ext>
            </a:extLst>
          </p:cNvPr>
          <p:cNvSpPr>
            <a:spLocks noGrp="1"/>
          </p:cNvSpPr>
          <p:nvPr>
            <p:ph type="title"/>
          </p:nvPr>
        </p:nvSpPr>
        <p:spPr/>
        <p:txBody>
          <a:bodyPr/>
          <a:lstStyle/>
          <a:p>
            <a:r>
              <a:rPr lang="en-GB" dirty="0" err="1"/>
              <a:t>Lincosamides</a:t>
            </a:r>
            <a:endParaRPr lang="en-GB" dirty="0"/>
          </a:p>
        </p:txBody>
      </p:sp>
      <p:sp>
        <p:nvSpPr>
          <p:cNvPr id="3" name="Content Placeholder 2">
            <a:extLst>
              <a:ext uri="{FF2B5EF4-FFF2-40B4-BE49-F238E27FC236}">
                <a16:creationId xmlns:a16="http://schemas.microsoft.com/office/drawing/2014/main" id="{45DC5FAD-542D-4981-B435-118FC72D1291}"/>
              </a:ext>
            </a:extLst>
          </p:cNvPr>
          <p:cNvSpPr>
            <a:spLocks noGrp="1"/>
          </p:cNvSpPr>
          <p:nvPr>
            <p:ph idx="1"/>
          </p:nvPr>
        </p:nvSpPr>
        <p:spPr/>
        <p:txBody>
          <a:bodyPr/>
          <a:lstStyle/>
          <a:p>
            <a:r>
              <a:rPr lang="en-GB" dirty="0"/>
              <a:t>Clindamycin</a:t>
            </a:r>
          </a:p>
          <a:p>
            <a:r>
              <a:rPr lang="en-GB" dirty="0"/>
              <a:t>Same mechanism has macrolides</a:t>
            </a:r>
          </a:p>
          <a:p>
            <a:r>
              <a:rPr lang="en-GB" dirty="0"/>
              <a:t>Some evidence that pre-operative prophylaxis significantly reduces implant failure</a:t>
            </a:r>
          </a:p>
          <a:p>
            <a:endParaRPr lang="en-GB" dirty="0"/>
          </a:p>
          <a:p>
            <a:endParaRPr lang="en-GB" dirty="0"/>
          </a:p>
        </p:txBody>
      </p:sp>
    </p:spTree>
    <p:extLst>
      <p:ext uri="{BB962C8B-B14F-4D97-AF65-F5344CB8AC3E}">
        <p14:creationId xmlns:p14="http://schemas.microsoft.com/office/powerpoint/2010/main" val="1728800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358E-DC43-43C1-AFD6-045A483B8112}"/>
              </a:ext>
            </a:extLst>
          </p:cNvPr>
          <p:cNvSpPr>
            <a:spLocks noGrp="1"/>
          </p:cNvSpPr>
          <p:nvPr>
            <p:ph type="title"/>
          </p:nvPr>
        </p:nvSpPr>
        <p:spPr/>
        <p:txBody>
          <a:bodyPr/>
          <a:lstStyle/>
          <a:p>
            <a:r>
              <a:rPr lang="en-GB" dirty="0"/>
              <a:t>Tetracyclines</a:t>
            </a:r>
          </a:p>
        </p:txBody>
      </p:sp>
      <p:sp>
        <p:nvSpPr>
          <p:cNvPr id="3" name="Content Placeholder 2">
            <a:extLst>
              <a:ext uri="{FF2B5EF4-FFF2-40B4-BE49-F238E27FC236}">
                <a16:creationId xmlns:a16="http://schemas.microsoft.com/office/drawing/2014/main" id="{456EF208-8EC5-4FD9-94F1-FC00137ACA7A}"/>
              </a:ext>
            </a:extLst>
          </p:cNvPr>
          <p:cNvSpPr>
            <a:spLocks noGrp="1"/>
          </p:cNvSpPr>
          <p:nvPr>
            <p:ph idx="1"/>
          </p:nvPr>
        </p:nvSpPr>
        <p:spPr/>
        <p:txBody>
          <a:bodyPr/>
          <a:lstStyle/>
          <a:p>
            <a:r>
              <a:rPr lang="en-GB" dirty="0"/>
              <a:t>Bacteriostatic – inhibits protein synthesis at bacterial ribosomes</a:t>
            </a:r>
          </a:p>
          <a:p>
            <a:r>
              <a:rPr lang="en-GB" dirty="0"/>
              <a:t>Do not give to children under 12 years – deposition in growing bone and teeth by binding to calcium, causes staining and dental hypoplasia</a:t>
            </a:r>
          </a:p>
          <a:p>
            <a:r>
              <a:rPr lang="en-GB" dirty="0"/>
              <a:t>Avoid in pregnancy + breast feeding</a:t>
            </a:r>
          </a:p>
          <a:p>
            <a:r>
              <a:rPr lang="en-GB" dirty="0"/>
              <a:t>Doxycycline – OAC/OAF, also adjunct to RSD in chronic periodontitis</a:t>
            </a:r>
          </a:p>
        </p:txBody>
      </p:sp>
      <p:pic>
        <p:nvPicPr>
          <p:cNvPr id="3074" name="Picture 2" descr="Image result for tetracycline teeth">
            <a:extLst>
              <a:ext uri="{FF2B5EF4-FFF2-40B4-BE49-F238E27FC236}">
                <a16:creationId xmlns:a16="http://schemas.microsoft.com/office/drawing/2014/main" id="{34A75FA3-F90D-4D36-B52E-6BD101109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4507" y="148346"/>
            <a:ext cx="2587154" cy="154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87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A0D9-FDB9-4488-ACAD-185F8798F363}"/>
              </a:ext>
            </a:extLst>
          </p:cNvPr>
          <p:cNvSpPr>
            <a:spLocks noGrp="1"/>
          </p:cNvSpPr>
          <p:nvPr>
            <p:ph type="title"/>
          </p:nvPr>
        </p:nvSpPr>
        <p:spPr/>
        <p:txBody>
          <a:bodyPr/>
          <a:lstStyle/>
          <a:p>
            <a:r>
              <a:rPr lang="en-GB" dirty="0" err="1"/>
              <a:t>Fusidic</a:t>
            </a:r>
            <a:r>
              <a:rPr lang="en-GB" dirty="0"/>
              <a:t> Acid</a:t>
            </a:r>
          </a:p>
        </p:txBody>
      </p:sp>
      <p:sp>
        <p:nvSpPr>
          <p:cNvPr id="3" name="Content Placeholder 2">
            <a:extLst>
              <a:ext uri="{FF2B5EF4-FFF2-40B4-BE49-F238E27FC236}">
                <a16:creationId xmlns:a16="http://schemas.microsoft.com/office/drawing/2014/main" id="{D6DD5848-7342-4C71-8870-DC944D8B61E6}"/>
              </a:ext>
            </a:extLst>
          </p:cNvPr>
          <p:cNvSpPr>
            <a:spLocks noGrp="1"/>
          </p:cNvSpPr>
          <p:nvPr>
            <p:ph idx="1"/>
          </p:nvPr>
        </p:nvSpPr>
        <p:spPr/>
        <p:txBody>
          <a:bodyPr/>
          <a:lstStyle/>
          <a:p>
            <a:r>
              <a:rPr lang="en-GB" dirty="0"/>
              <a:t>Inhibits bacterial protein synthesis</a:t>
            </a:r>
          </a:p>
          <a:p>
            <a:r>
              <a:rPr lang="en-GB" dirty="0"/>
              <a:t>Narrow spectrum antibiotic</a:t>
            </a:r>
          </a:p>
          <a:p>
            <a:r>
              <a:rPr lang="en-GB" dirty="0"/>
              <a:t>Useful for angular </a:t>
            </a:r>
            <a:r>
              <a:rPr lang="en-GB" dirty="0" err="1"/>
              <a:t>chelitis</a:t>
            </a:r>
            <a:endParaRPr lang="en-GB" dirty="0"/>
          </a:p>
        </p:txBody>
      </p:sp>
    </p:spTree>
    <p:extLst>
      <p:ext uri="{BB962C8B-B14F-4D97-AF65-F5344CB8AC3E}">
        <p14:creationId xmlns:p14="http://schemas.microsoft.com/office/powerpoint/2010/main" val="18003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2EA9-AF48-49AD-84A2-7DA925EEA38F}"/>
              </a:ext>
            </a:extLst>
          </p:cNvPr>
          <p:cNvSpPr>
            <a:spLocks noGrp="1"/>
          </p:cNvSpPr>
          <p:nvPr>
            <p:ph type="title"/>
          </p:nvPr>
        </p:nvSpPr>
        <p:spPr/>
        <p:txBody>
          <a:bodyPr/>
          <a:lstStyle/>
          <a:p>
            <a:r>
              <a:rPr lang="en-GB" dirty="0"/>
              <a:t>Guidance</a:t>
            </a:r>
          </a:p>
        </p:txBody>
      </p:sp>
      <p:pic>
        <p:nvPicPr>
          <p:cNvPr id="4" name="Content Placeholder 3">
            <a:extLst>
              <a:ext uri="{FF2B5EF4-FFF2-40B4-BE49-F238E27FC236}">
                <a16:creationId xmlns:a16="http://schemas.microsoft.com/office/drawing/2014/main" id="{2EBA6F30-E32D-4D6E-8B45-FC9495E2AD09}"/>
              </a:ext>
            </a:extLst>
          </p:cNvPr>
          <p:cNvPicPr>
            <a:picLocks noGrp="1" noChangeAspect="1"/>
          </p:cNvPicPr>
          <p:nvPr>
            <p:ph idx="1"/>
          </p:nvPr>
        </p:nvPicPr>
        <p:blipFill>
          <a:blip r:embed="rId2"/>
          <a:stretch>
            <a:fillRect/>
          </a:stretch>
        </p:blipFill>
        <p:spPr>
          <a:xfrm>
            <a:off x="3754157" y="615008"/>
            <a:ext cx="3360711" cy="1478408"/>
          </a:xfrm>
          <a:prstGeom prst="rect">
            <a:avLst/>
          </a:prstGeom>
        </p:spPr>
      </p:pic>
      <p:pic>
        <p:nvPicPr>
          <p:cNvPr id="5" name="Picture 4">
            <a:extLst>
              <a:ext uri="{FF2B5EF4-FFF2-40B4-BE49-F238E27FC236}">
                <a16:creationId xmlns:a16="http://schemas.microsoft.com/office/drawing/2014/main" id="{8599E0A9-FF1F-4F0E-AC01-85203E4366D0}"/>
              </a:ext>
            </a:extLst>
          </p:cNvPr>
          <p:cNvPicPr>
            <a:picLocks noChangeAspect="1"/>
          </p:cNvPicPr>
          <p:nvPr/>
        </p:nvPicPr>
        <p:blipFill>
          <a:blip r:embed="rId3"/>
          <a:stretch>
            <a:fillRect/>
          </a:stretch>
        </p:blipFill>
        <p:spPr>
          <a:xfrm>
            <a:off x="3454929" y="2093416"/>
            <a:ext cx="4188568" cy="355118"/>
          </a:xfrm>
          <a:prstGeom prst="rect">
            <a:avLst/>
          </a:prstGeom>
        </p:spPr>
      </p:pic>
      <p:pic>
        <p:nvPicPr>
          <p:cNvPr id="1026" name="Picture 2" descr="Image result for bnf">
            <a:extLst>
              <a:ext uri="{FF2B5EF4-FFF2-40B4-BE49-F238E27FC236}">
                <a16:creationId xmlns:a16="http://schemas.microsoft.com/office/drawing/2014/main" id="{38AA590A-793B-4658-931B-E388CA409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32" y="2149793"/>
            <a:ext cx="1602504" cy="22717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835577-26CC-4C93-85AB-1B23F7E1DB52}"/>
              </a:ext>
            </a:extLst>
          </p:cNvPr>
          <p:cNvPicPr>
            <a:picLocks noChangeAspect="1"/>
          </p:cNvPicPr>
          <p:nvPr/>
        </p:nvPicPr>
        <p:blipFill>
          <a:blip r:embed="rId5"/>
          <a:stretch>
            <a:fillRect/>
          </a:stretch>
        </p:blipFill>
        <p:spPr>
          <a:xfrm>
            <a:off x="3652612" y="2743087"/>
            <a:ext cx="3793202" cy="2145905"/>
          </a:xfrm>
          <a:prstGeom prst="rect">
            <a:avLst/>
          </a:prstGeom>
        </p:spPr>
      </p:pic>
      <p:pic>
        <p:nvPicPr>
          <p:cNvPr id="7" name="Picture 6">
            <a:extLst>
              <a:ext uri="{FF2B5EF4-FFF2-40B4-BE49-F238E27FC236}">
                <a16:creationId xmlns:a16="http://schemas.microsoft.com/office/drawing/2014/main" id="{6A37A52F-7CF8-41C2-92B5-3B7E3B6B2F50}"/>
              </a:ext>
            </a:extLst>
          </p:cNvPr>
          <p:cNvPicPr>
            <a:picLocks noChangeAspect="1"/>
          </p:cNvPicPr>
          <p:nvPr/>
        </p:nvPicPr>
        <p:blipFill>
          <a:blip r:embed="rId6"/>
          <a:stretch>
            <a:fillRect/>
          </a:stretch>
        </p:blipFill>
        <p:spPr>
          <a:xfrm>
            <a:off x="7929095" y="3691802"/>
            <a:ext cx="3927625" cy="986525"/>
          </a:xfrm>
          <a:prstGeom prst="rect">
            <a:avLst/>
          </a:prstGeom>
        </p:spPr>
      </p:pic>
      <p:pic>
        <p:nvPicPr>
          <p:cNvPr id="8" name="Picture 7">
            <a:extLst>
              <a:ext uri="{FF2B5EF4-FFF2-40B4-BE49-F238E27FC236}">
                <a16:creationId xmlns:a16="http://schemas.microsoft.com/office/drawing/2014/main" id="{F283F38F-ECF4-49D0-A89A-ED7682E6F2BB}"/>
              </a:ext>
            </a:extLst>
          </p:cNvPr>
          <p:cNvPicPr>
            <a:picLocks noChangeAspect="1"/>
          </p:cNvPicPr>
          <p:nvPr/>
        </p:nvPicPr>
        <p:blipFill>
          <a:blip r:embed="rId7"/>
          <a:stretch>
            <a:fillRect/>
          </a:stretch>
        </p:blipFill>
        <p:spPr>
          <a:xfrm>
            <a:off x="8921988" y="2403255"/>
            <a:ext cx="1879380" cy="1210012"/>
          </a:xfrm>
          <a:prstGeom prst="rect">
            <a:avLst/>
          </a:prstGeom>
        </p:spPr>
      </p:pic>
    </p:spTree>
    <p:extLst>
      <p:ext uri="{BB962C8B-B14F-4D97-AF65-F5344CB8AC3E}">
        <p14:creationId xmlns:p14="http://schemas.microsoft.com/office/powerpoint/2010/main" val="328614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E88C-2E35-4460-841C-5295A0F2C628}"/>
              </a:ext>
            </a:extLst>
          </p:cNvPr>
          <p:cNvSpPr>
            <a:spLocks noGrp="1"/>
          </p:cNvSpPr>
          <p:nvPr>
            <p:ph type="title"/>
          </p:nvPr>
        </p:nvSpPr>
        <p:spPr/>
        <p:txBody>
          <a:bodyPr/>
          <a:lstStyle/>
          <a:p>
            <a:r>
              <a:rPr lang="en-GB" dirty="0"/>
              <a:t>General rule</a:t>
            </a:r>
          </a:p>
        </p:txBody>
      </p:sp>
      <p:sp>
        <p:nvSpPr>
          <p:cNvPr id="3" name="Content Placeholder 2">
            <a:extLst>
              <a:ext uri="{FF2B5EF4-FFF2-40B4-BE49-F238E27FC236}">
                <a16:creationId xmlns:a16="http://schemas.microsoft.com/office/drawing/2014/main" id="{AC1DADD5-911F-40BB-A602-2C747F3A6FFC}"/>
              </a:ext>
            </a:extLst>
          </p:cNvPr>
          <p:cNvSpPr>
            <a:spLocks noGrp="1"/>
          </p:cNvSpPr>
          <p:nvPr>
            <p:ph idx="1"/>
          </p:nvPr>
        </p:nvSpPr>
        <p:spPr/>
        <p:txBody>
          <a:bodyPr/>
          <a:lstStyle/>
          <a:p>
            <a:r>
              <a:rPr lang="en-GB" dirty="0"/>
              <a:t>Drain and remove source of infection</a:t>
            </a:r>
          </a:p>
          <a:p>
            <a:r>
              <a:rPr lang="en-GB" dirty="0"/>
              <a:t>Antibiotics:</a:t>
            </a:r>
          </a:p>
          <a:p>
            <a:pPr lvl="1"/>
            <a:r>
              <a:rPr lang="en-GB" dirty="0"/>
              <a:t>Signs of systemic spread of infection</a:t>
            </a:r>
          </a:p>
          <a:p>
            <a:pPr lvl="1"/>
            <a:r>
              <a:rPr lang="en-GB" dirty="0"/>
              <a:t>Immunocompromised patient</a:t>
            </a:r>
          </a:p>
          <a:p>
            <a:pPr lvl="1"/>
            <a:r>
              <a:rPr lang="en-GB" dirty="0"/>
              <a:t>Treatment needs to be delayed</a:t>
            </a:r>
          </a:p>
        </p:txBody>
      </p:sp>
    </p:spTree>
    <p:extLst>
      <p:ext uri="{BB962C8B-B14F-4D97-AF65-F5344CB8AC3E}">
        <p14:creationId xmlns:p14="http://schemas.microsoft.com/office/powerpoint/2010/main" val="2115530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6236-FA07-4A5D-A4D7-01DB092F9E56}"/>
              </a:ext>
            </a:extLst>
          </p:cNvPr>
          <p:cNvSpPr>
            <a:spLocks noGrp="1"/>
          </p:cNvSpPr>
          <p:nvPr>
            <p:ph type="title"/>
          </p:nvPr>
        </p:nvSpPr>
        <p:spPr/>
        <p:txBody>
          <a:bodyPr/>
          <a:lstStyle/>
          <a:p>
            <a:r>
              <a:rPr lang="en-GB" dirty="0"/>
              <a:t>Prescribing</a:t>
            </a:r>
          </a:p>
        </p:txBody>
      </p:sp>
      <p:pic>
        <p:nvPicPr>
          <p:cNvPr id="7" name="Content Placeholder 6">
            <a:extLst>
              <a:ext uri="{FF2B5EF4-FFF2-40B4-BE49-F238E27FC236}">
                <a16:creationId xmlns:a16="http://schemas.microsoft.com/office/drawing/2014/main" id="{F3E5DED8-E5A6-441A-A010-67C7A2E4681B}"/>
              </a:ext>
            </a:extLst>
          </p:cNvPr>
          <p:cNvPicPr>
            <a:picLocks noGrp="1" noChangeAspect="1"/>
          </p:cNvPicPr>
          <p:nvPr>
            <p:ph idx="1"/>
          </p:nvPr>
        </p:nvPicPr>
        <p:blipFill>
          <a:blip r:embed="rId2"/>
          <a:stretch>
            <a:fillRect/>
          </a:stretch>
        </p:blipFill>
        <p:spPr>
          <a:xfrm>
            <a:off x="3136288" y="1825625"/>
            <a:ext cx="5919423" cy="4351338"/>
          </a:xfrm>
          <a:prstGeom prst="rect">
            <a:avLst/>
          </a:prstGeom>
        </p:spPr>
      </p:pic>
    </p:spTree>
    <p:extLst>
      <p:ext uri="{BB962C8B-B14F-4D97-AF65-F5344CB8AC3E}">
        <p14:creationId xmlns:p14="http://schemas.microsoft.com/office/powerpoint/2010/main" val="1508537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0BA3-7A87-4AA8-B6CF-0293E85E5028}"/>
              </a:ext>
            </a:extLst>
          </p:cNvPr>
          <p:cNvSpPr>
            <a:spLocks noGrp="1"/>
          </p:cNvSpPr>
          <p:nvPr>
            <p:ph type="title"/>
          </p:nvPr>
        </p:nvSpPr>
        <p:spPr/>
        <p:txBody>
          <a:bodyPr/>
          <a:lstStyle/>
          <a:p>
            <a:r>
              <a:rPr lang="en-GB" dirty="0"/>
              <a:t>Sepsis</a:t>
            </a:r>
          </a:p>
        </p:txBody>
      </p:sp>
      <p:pic>
        <p:nvPicPr>
          <p:cNvPr id="4" name="Content Placeholder 3">
            <a:extLst>
              <a:ext uri="{FF2B5EF4-FFF2-40B4-BE49-F238E27FC236}">
                <a16:creationId xmlns:a16="http://schemas.microsoft.com/office/drawing/2014/main" id="{0FB9CDAD-CFB0-42E4-8885-292E0765A7E4}"/>
              </a:ext>
            </a:extLst>
          </p:cNvPr>
          <p:cNvPicPr>
            <a:picLocks noGrp="1" noChangeAspect="1"/>
          </p:cNvPicPr>
          <p:nvPr>
            <p:ph idx="1"/>
          </p:nvPr>
        </p:nvPicPr>
        <p:blipFill>
          <a:blip r:embed="rId2"/>
          <a:stretch>
            <a:fillRect/>
          </a:stretch>
        </p:blipFill>
        <p:spPr>
          <a:xfrm>
            <a:off x="6970606" y="253517"/>
            <a:ext cx="1966130" cy="899238"/>
          </a:xfrm>
          <a:prstGeom prst="rect">
            <a:avLst/>
          </a:prstGeom>
        </p:spPr>
      </p:pic>
      <p:sp>
        <p:nvSpPr>
          <p:cNvPr id="5" name="TextBox 4">
            <a:extLst>
              <a:ext uri="{FF2B5EF4-FFF2-40B4-BE49-F238E27FC236}">
                <a16:creationId xmlns:a16="http://schemas.microsoft.com/office/drawing/2014/main" id="{06FEDCC4-DF31-4AE0-B043-7CADEDC59714}"/>
              </a:ext>
            </a:extLst>
          </p:cNvPr>
          <p:cNvSpPr txBox="1"/>
          <p:nvPr/>
        </p:nvSpPr>
        <p:spPr>
          <a:xfrm>
            <a:off x="1176528" y="1341740"/>
            <a:ext cx="5090160" cy="646331"/>
          </a:xfrm>
          <a:prstGeom prst="rect">
            <a:avLst/>
          </a:prstGeom>
          <a:noFill/>
        </p:spPr>
        <p:txBody>
          <a:bodyPr wrap="square" rtlCol="0">
            <a:spAutoFit/>
          </a:bodyPr>
          <a:lstStyle/>
          <a:p>
            <a:r>
              <a:rPr lang="en-GB" dirty="0"/>
              <a:t>Overreaction to an infection – life threatening</a:t>
            </a:r>
          </a:p>
          <a:p>
            <a:r>
              <a:rPr lang="en-GB" dirty="0"/>
              <a:t>Temp &gt;38</a:t>
            </a:r>
            <a:r>
              <a:rPr lang="en-GB" baseline="30000" dirty="0"/>
              <a:t>o</a:t>
            </a:r>
            <a:r>
              <a:rPr lang="en-GB" dirty="0"/>
              <a:t>C or &lt;36</a:t>
            </a:r>
            <a:r>
              <a:rPr lang="en-GB" baseline="30000" dirty="0"/>
              <a:t>o</a:t>
            </a:r>
            <a:r>
              <a:rPr lang="en-GB" dirty="0"/>
              <a:t>C, HR &gt;90/min, RR &gt;20/min</a:t>
            </a:r>
          </a:p>
        </p:txBody>
      </p:sp>
      <p:pic>
        <p:nvPicPr>
          <p:cNvPr id="6" name="Picture 5">
            <a:extLst>
              <a:ext uri="{FF2B5EF4-FFF2-40B4-BE49-F238E27FC236}">
                <a16:creationId xmlns:a16="http://schemas.microsoft.com/office/drawing/2014/main" id="{3A8E542F-207B-47D0-80D7-17511E0F5CC5}"/>
              </a:ext>
            </a:extLst>
          </p:cNvPr>
          <p:cNvPicPr>
            <a:picLocks noChangeAspect="1"/>
          </p:cNvPicPr>
          <p:nvPr/>
        </p:nvPicPr>
        <p:blipFill>
          <a:blip r:embed="rId3"/>
          <a:stretch>
            <a:fillRect/>
          </a:stretch>
        </p:blipFill>
        <p:spPr>
          <a:xfrm>
            <a:off x="1176528" y="2696484"/>
            <a:ext cx="5090160" cy="3440346"/>
          </a:xfrm>
          <a:prstGeom prst="rect">
            <a:avLst/>
          </a:prstGeom>
        </p:spPr>
      </p:pic>
      <p:pic>
        <p:nvPicPr>
          <p:cNvPr id="7" name="Picture 6">
            <a:extLst>
              <a:ext uri="{FF2B5EF4-FFF2-40B4-BE49-F238E27FC236}">
                <a16:creationId xmlns:a16="http://schemas.microsoft.com/office/drawing/2014/main" id="{FD941204-E6FA-4736-86C0-166682EA2D0D}"/>
              </a:ext>
            </a:extLst>
          </p:cNvPr>
          <p:cNvPicPr>
            <a:picLocks noChangeAspect="1"/>
          </p:cNvPicPr>
          <p:nvPr/>
        </p:nvPicPr>
        <p:blipFill>
          <a:blip r:embed="rId4"/>
          <a:stretch>
            <a:fillRect/>
          </a:stretch>
        </p:blipFill>
        <p:spPr>
          <a:xfrm>
            <a:off x="7262153" y="1589682"/>
            <a:ext cx="4484839" cy="4634334"/>
          </a:xfrm>
          <a:prstGeom prst="rect">
            <a:avLst/>
          </a:prstGeom>
        </p:spPr>
      </p:pic>
    </p:spTree>
    <p:extLst>
      <p:ext uri="{BB962C8B-B14F-4D97-AF65-F5344CB8AC3E}">
        <p14:creationId xmlns:p14="http://schemas.microsoft.com/office/powerpoint/2010/main" val="285463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42437-17EA-4B33-A9A0-F697A549197A}"/>
              </a:ext>
            </a:extLst>
          </p:cNvPr>
          <p:cNvSpPr>
            <a:spLocks noGrp="1"/>
          </p:cNvSpPr>
          <p:nvPr>
            <p:ph type="title"/>
          </p:nvPr>
        </p:nvSpPr>
        <p:spPr/>
        <p:txBody>
          <a:bodyPr/>
          <a:lstStyle/>
          <a:p>
            <a:r>
              <a:rPr lang="en-GB" dirty="0"/>
              <a:t>Follow up after prescribing?</a:t>
            </a:r>
          </a:p>
        </p:txBody>
      </p:sp>
      <p:pic>
        <p:nvPicPr>
          <p:cNvPr id="4" name="Picture 4" descr="FGDP prescribing cover">
            <a:extLst>
              <a:ext uri="{FF2B5EF4-FFF2-40B4-BE49-F238E27FC236}">
                <a16:creationId xmlns:a16="http://schemas.microsoft.com/office/drawing/2014/main" id="{97EC5CB0-2A23-4937-89C4-3CA67622B1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250559" y="1886187"/>
            <a:ext cx="2807970" cy="4149556"/>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0C05B6EA-7A70-48C8-B1DC-56B4DB6963C7}"/>
              </a:ext>
            </a:extLst>
          </p:cNvPr>
          <p:cNvSpPr txBox="1"/>
          <p:nvPr/>
        </p:nvSpPr>
        <p:spPr>
          <a:xfrm>
            <a:off x="4621237" y="1990578"/>
            <a:ext cx="6654018" cy="1477328"/>
          </a:xfrm>
          <a:prstGeom prst="rect">
            <a:avLst/>
          </a:prstGeom>
          <a:noFill/>
        </p:spPr>
        <p:txBody>
          <a:bodyPr wrap="square" rtlCol="0">
            <a:spAutoFit/>
          </a:bodyPr>
          <a:lstStyle/>
          <a:p>
            <a:pPr marL="285750" indent="-285750">
              <a:buFont typeface="Arial" panose="020B0604020202020204" pitchFamily="34" charset="0"/>
              <a:buChar char="•"/>
            </a:pPr>
            <a:r>
              <a:rPr lang="en-GB" sz="2400" dirty="0"/>
              <a:t>Review patient 2-3 days after drainage</a:t>
            </a:r>
          </a:p>
          <a:p>
            <a:pPr marL="285750" indent="-285750">
              <a:buFont typeface="Arial" panose="020B0604020202020204" pitchFamily="34" charset="0"/>
              <a:buChar char="•"/>
            </a:pPr>
            <a:r>
              <a:rPr lang="en-GB" sz="2400" dirty="0"/>
              <a:t>Resolution of infection? Temperature normal?</a:t>
            </a:r>
          </a:p>
          <a:p>
            <a:pPr marL="285750" indent="-285750">
              <a:buFont typeface="Arial" panose="020B0604020202020204" pitchFamily="34" charset="0"/>
              <a:buChar char="•"/>
            </a:pPr>
            <a:r>
              <a:rPr lang="en-GB" sz="2400" dirty="0"/>
              <a:t>Stop antimicrobials</a:t>
            </a:r>
          </a:p>
          <a:p>
            <a:endParaRPr lang="en-GB" dirty="0"/>
          </a:p>
        </p:txBody>
      </p:sp>
    </p:spTree>
    <p:extLst>
      <p:ext uri="{BB962C8B-B14F-4D97-AF65-F5344CB8AC3E}">
        <p14:creationId xmlns:p14="http://schemas.microsoft.com/office/powerpoint/2010/main" val="1426006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0CEC-9297-433A-9182-1ACCF068E8D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16E40CE-106E-4C0B-8A79-BA6383CCA17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6DD658EB-2CD3-4F96-BAE4-79256AB62371}"/>
              </a:ext>
            </a:extLst>
          </p:cNvPr>
          <p:cNvPicPr>
            <a:picLocks noChangeAspect="1"/>
          </p:cNvPicPr>
          <p:nvPr/>
        </p:nvPicPr>
        <p:blipFill>
          <a:blip r:embed="rId3"/>
          <a:stretch>
            <a:fillRect/>
          </a:stretch>
        </p:blipFill>
        <p:spPr>
          <a:xfrm>
            <a:off x="753942" y="0"/>
            <a:ext cx="10684115" cy="6858000"/>
          </a:xfrm>
          <a:prstGeom prst="rect">
            <a:avLst/>
          </a:prstGeom>
        </p:spPr>
      </p:pic>
    </p:spTree>
    <p:extLst>
      <p:ext uri="{BB962C8B-B14F-4D97-AF65-F5344CB8AC3E}">
        <p14:creationId xmlns:p14="http://schemas.microsoft.com/office/powerpoint/2010/main" val="228547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AE26-9697-4DBC-9BCF-29A00B69713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70AEDC2-DCE9-40E3-A919-2E29030D23AD}"/>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ADCCC562-A394-43C4-A2A2-36CBE2FCB073}"/>
              </a:ext>
            </a:extLst>
          </p:cNvPr>
          <p:cNvPicPr>
            <a:picLocks noChangeAspect="1"/>
          </p:cNvPicPr>
          <p:nvPr/>
        </p:nvPicPr>
        <p:blipFill>
          <a:blip r:embed="rId2"/>
          <a:stretch>
            <a:fillRect/>
          </a:stretch>
        </p:blipFill>
        <p:spPr>
          <a:xfrm>
            <a:off x="505940" y="681037"/>
            <a:ext cx="11461473" cy="5136325"/>
          </a:xfrm>
          <a:prstGeom prst="rect">
            <a:avLst/>
          </a:prstGeom>
        </p:spPr>
      </p:pic>
    </p:spTree>
    <p:extLst>
      <p:ext uri="{BB962C8B-B14F-4D97-AF65-F5344CB8AC3E}">
        <p14:creationId xmlns:p14="http://schemas.microsoft.com/office/powerpoint/2010/main" val="418932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A122-1C7E-4C4F-A35B-F8B04E69BD33}"/>
              </a:ext>
            </a:extLst>
          </p:cNvPr>
          <p:cNvSpPr>
            <a:spLocks noGrp="1"/>
          </p:cNvSpPr>
          <p:nvPr>
            <p:ph type="title"/>
          </p:nvPr>
        </p:nvSpPr>
        <p:spPr/>
        <p:txBody>
          <a:bodyPr/>
          <a:lstStyle/>
          <a:p>
            <a:r>
              <a:rPr lang="en-GB" dirty="0"/>
              <a:t>Infective Endocarditis</a:t>
            </a:r>
          </a:p>
        </p:txBody>
      </p:sp>
      <p:sp>
        <p:nvSpPr>
          <p:cNvPr id="3" name="Content Placeholder 2">
            <a:extLst>
              <a:ext uri="{FF2B5EF4-FFF2-40B4-BE49-F238E27FC236}">
                <a16:creationId xmlns:a16="http://schemas.microsoft.com/office/drawing/2014/main" id="{05A13044-506D-49B2-8E4D-6D47671D0F84}"/>
              </a:ext>
            </a:extLst>
          </p:cNvPr>
          <p:cNvSpPr>
            <a:spLocks noGrp="1"/>
          </p:cNvSpPr>
          <p:nvPr>
            <p:ph idx="1"/>
          </p:nvPr>
        </p:nvSpPr>
        <p:spPr/>
        <p:txBody>
          <a:bodyPr/>
          <a:lstStyle/>
          <a:p>
            <a:r>
              <a:rPr lang="en-GB" dirty="0"/>
              <a:t>Bacterial infection of the inner lining of the heart (endocardium)</a:t>
            </a:r>
          </a:p>
          <a:p>
            <a:r>
              <a:rPr lang="en-GB" dirty="0"/>
              <a:t>Symptoms:</a:t>
            </a:r>
          </a:p>
          <a:p>
            <a:pPr lvl="1"/>
            <a:r>
              <a:rPr lang="en-GB" dirty="0"/>
              <a:t>Fever</a:t>
            </a:r>
          </a:p>
          <a:p>
            <a:pPr lvl="1"/>
            <a:r>
              <a:rPr lang="en-GB" dirty="0"/>
              <a:t>weight loss, coughing</a:t>
            </a:r>
          </a:p>
          <a:p>
            <a:pPr lvl="1"/>
            <a:r>
              <a:rPr lang="en-GB" dirty="0"/>
              <a:t>Cardiac symptoms (murmurs, heart failure)</a:t>
            </a:r>
          </a:p>
          <a:p>
            <a:pPr lvl="1"/>
            <a:r>
              <a:rPr lang="en-GB" dirty="0"/>
              <a:t>Embolisms (&gt;stroke) </a:t>
            </a:r>
          </a:p>
          <a:p>
            <a:r>
              <a:rPr lang="en-GB" dirty="0"/>
              <a:t>Treated with IV antibiotics</a:t>
            </a:r>
          </a:p>
        </p:txBody>
      </p:sp>
    </p:spTree>
    <p:extLst>
      <p:ext uri="{BB962C8B-B14F-4D97-AF65-F5344CB8AC3E}">
        <p14:creationId xmlns:p14="http://schemas.microsoft.com/office/powerpoint/2010/main" val="3391600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7031-4C01-43A6-8D85-D1FAD8D4DC61}"/>
              </a:ext>
            </a:extLst>
          </p:cNvPr>
          <p:cNvSpPr>
            <a:spLocks noGrp="1"/>
          </p:cNvSpPr>
          <p:nvPr>
            <p:ph type="title"/>
          </p:nvPr>
        </p:nvSpPr>
        <p:spPr/>
        <p:txBody>
          <a:bodyPr/>
          <a:lstStyle/>
          <a:p>
            <a:r>
              <a:rPr lang="en-GB" dirty="0"/>
              <a:t>Patients at increased risk of IE</a:t>
            </a:r>
          </a:p>
        </p:txBody>
      </p:sp>
      <p:sp>
        <p:nvSpPr>
          <p:cNvPr id="3" name="Content Placeholder 2">
            <a:extLst>
              <a:ext uri="{FF2B5EF4-FFF2-40B4-BE49-F238E27FC236}">
                <a16:creationId xmlns:a16="http://schemas.microsoft.com/office/drawing/2014/main" id="{0D422AE2-359B-49D3-BAEE-BAE077DDA604}"/>
              </a:ext>
            </a:extLst>
          </p:cNvPr>
          <p:cNvSpPr>
            <a:spLocks noGrp="1"/>
          </p:cNvSpPr>
          <p:nvPr>
            <p:ph idx="1"/>
          </p:nvPr>
        </p:nvSpPr>
        <p:spPr/>
        <p:txBody>
          <a:bodyPr/>
          <a:lstStyle/>
          <a:p>
            <a:pPr marL="0" indent="0">
              <a:buNone/>
            </a:pPr>
            <a:r>
              <a:rPr lang="en-GB" dirty="0"/>
              <a:t>• acquired valvular heart disease with stenosis or regurgitation</a:t>
            </a:r>
          </a:p>
          <a:p>
            <a:pPr marL="0" indent="0">
              <a:buNone/>
            </a:pPr>
            <a:r>
              <a:rPr lang="en-GB" dirty="0"/>
              <a:t>• hypertrophic cardiomyopathy</a:t>
            </a:r>
          </a:p>
          <a:p>
            <a:pPr marL="0" indent="0">
              <a:buNone/>
            </a:pPr>
            <a:r>
              <a:rPr lang="en-GB" dirty="0"/>
              <a:t>• </a:t>
            </a:r>
            <a:r>
              <a:rPr lang="en-GB" b="1" dirty="0"/>
              <a:t>previous infective endocarditis</a:t>
            </a:r>
          </a:p>
          <a:p>
            <a:pPr marL="0" indent="0">
              <a:buNone/>
            </a:pPr>
            <a:r>
              <a:rPr lang="en-GB" dirty="0"/>
              <a:t>• </a:t>
            </a:r>
            <a:r>
              <a:rPr lang="en-GB" b="1" dirty="0"/>
              <a:t>structural congenital heart disease, including surgically corrected or palliated structural conditions, </a:t>
            </a:r>
            <a:r>
              <a:rPr lang="en-GB" dirty="0"/>
              <a:t>but excluding isolated atrial septal defect, fully repaired ventricular septal defect or fully repaired patent ductus arteriosus, and closure devices that are judged to be </a:t>
            </a:r>
            <a:r>
              <a:rPr lang="en-GB" dirty="0" err="1"/>
              <a:t>endothelialised</a:t>
            </a:r>
            <a:r>
              <a:rPr lang="en-GB" dirty="0"/>
              <a:t>; </a:t>
            </a:r>
          </a:p>
          <a:p>
            <a:pPr marL="0" indent="0">
              <a:buNone/>
            </a:pPr>
            <a:r>
              <a:rPr lang="en-GB" dirty="0"/>
              <a:t>• </a:t>
            </a:r>
            <a:r>
              <a:rPr lang="en-GB" b="1" dirty="0"/>
              <a:t>valve replacement</a:t>
            </a:r>
            <a:r>
              <a:rPr lang="en-GB" dirty="0"/>
              <a:t>.</a:t>
            </a:r>
          </a:p>
        </p:txBody>
      </p:sp>
    </p:spTree>
    <p:extLst>
      <p:ext uri="{BB962C8B-B14F-4D97-AF65-F5344CB8AC3E}">
        <p14:creationId xmlns:p14="http://schemas.microsoft.com/office/powerpoint/2010/main" val="3870756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8D28-B7A3-4D16-9845-8FEA613452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118E681-60DB-468B-B14A-57E75CA1623D}"/>
              </a:ext>
            </a:extLst>
          </p:cNvPr>
          <p:cNvSpPr>
            <a:spLocks noGrp="1"/>
          </p:cNvSpPr>
          <p:nvPr>
            <p:ph idx="1"/>
          </p:nvPr>
        </p:nvSpPr>
        <p:spPr>
          <a:xfrm>
            <a:off x="964810" y="5335514"/>
            <a:ext cx="10515600" cy="727661"/>
          </a:xfrm>
        </p:spPr>
        <p:txBody>
          <a:bodyPr/>
          <a:lstStyle/>
          <a:p>
            <a:r>
              <a:rPr lang="en-GB" dirty="0"/>
              <a:t>Consult with cardiology consultant, surgeon or local cardiology centre</a:t>
            </a:r>
          </a:p>
        </p:txBody>
      </p:sp>
      <p:pic>
        <p:nvPicPr>
          <p:cNvPr id="4" name="Picture 3">
            <a:extLst>
              <a:ext uri="{FF2B5EF4-FFF2-40B4-BE49-F238E27FC236}">
                <a16:creationId xmlns:a16="http://schemas.microsoft.com/office/drawing/2014/main" id="{29B1091D-9DE1-4DA8-8FD9-EE82CE7AE910}"/>
              </a:ext>
            </a:extLst>
          </p:cNvPr>
          <p:cNvPicPr>
            <a:picLocks noChangeAspect="1"/>
          </p:cNvPicPr>
          <p:nvPr/>
        </p:nvPicPr>
        <p:blipFill>
          <a:blip r:embed="rId2"/>
          <a:stretch>
            <a:fillRect/>
          </a:stretch>
        </p:blipFill>
        <p:spPr>
          <a:xfrm>
            <a:off x="1294984" y="245684"/>
            <a:ext cx="9602032" cy="4762913"/>
          </a:xfrm>
          <a:prstGeom prst="rect">
            <a:avLst/>
          </a:prstGeom>
        </p:spPr>
      </p:pic>
    </p:spTree>
    <p:extLst>
      <p:ext uri="{BB962C8B-B14F-4D97-AF65-F5344CB8AC3E}">
        <p14:creationId xmlns:p14="http://schemas.microsoft.com/office/powerpoint/2010/main" val="1056167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288C-F03D-4361-9171-F6978CF5FC41}"/>
              </a:ext>
            </a:extLst>
          </p:cNvPr>
          <p:cNvSpPr>
            <a:spLocks noGrp="1"/>
          </p:cNvSpPr>
          <p:nvPr>
            <p:ph type="title"/>
          </p:nvPr>
        </p:nvSpPr>
        <p:spPr/>
        <p:txBody>
          <a:bodyPr/>
          <a:lstStyle/>
          <a:p>
            <a:r>
              <a:rPr lang="en-GB" dirty="0"/>
              <a:t>Routine management</a:t>
            </a:r>
          </a:p>
        </p:txBody>
      </p:sp>
      <p:sp>
        <p:nvSpPr>
          <p:cNvPr id="3" name="Content Placeholder 2">
            <a:extLst>
              <a:ext uri="{FF2B5EF4-FFF2-40B4-BE49-F238E27FC236}">
                <a16:creationId xmlns:a16="http://schemas.microsoft.com/office/drawing/2014/main" id="{8BA15BDA-095A-4533-ADA4-DC85236025CA}"/>
              </a:ext>
            </a:extLst>
          </p:cNvPr>
          <p:cNvSpPr>
            <a:spLocks noGrp="1"/>
          </p:cNvSpPr>
          <p:nvPr>
            <p:ph idx="1"/>
          </p:nvPr>
        </p:nvSpPr>
        <p:spPr/>
        <p:txBody>
          <a:bodyPr/>
          <a:lstStyle/>
          <a:p>
            <a:r>
              <a:rPr lang="en-GB" dirty="0"/>
              <a:t>Ensure </a:t>
            </a:r>
            <a:r>
              <a:rPr lang="en-GB" dirty="0" err="1"/>
              <a:t>pt</a:t>
            </a:r>
            <a:r>
              <a:rPr lang="en-GB" dirty="0"/>
              <a:t> is aware of risks and provide prevention advice:</a:t>
            </a:r>
          </a:p>
          <a:p>
            <a:pPr lvl="1"/>
            <a:r>
              <a:rPr lang="en-GB" dirty="0"/>
              <a:t>Potential benefits and risks of antibiotic prophylaxis</a:t>
            </a:r>
          </a:p>
          <a:p>
            <a:pPr lvl="1"/>
            <a:r>
              <a:rPr lang="en-GB" dirty="0"/>
              <a:t>Explain they are not routinely recommended</a:t>
            </a:r>
          </a:p>
          <a:p>
            <a:pPr lvl="1"/>
            <a:r>
              <a:rPr lang="en-GB" dirty="0"/>
              <a:t>Importance of good OH</a:t>
            </a:r>
          </a:p>
          <a:p>
            <a:pPr lvl="1"/>
            <a:r>
              <a:rPr lang="en-GB" dirty="0"/>
              <a:t>IE symptoms</a:t>
            </a:r>
          </a:p>
          <a:p>
            <a:pPr lvl="1"/>
            <a:r>
              <a:rPr lang="en-GB" dirty="0"/>
              <a:t>Risk of undergoing invasive procedures</a:t>
            </a:r>
          </a:p>
          <a:p>
            <a:r>
              <a:rPr lang="en-GB" dirty="0">
                <a:solidFill>
                  <a:srgbClr val="FF0000"/>
                </a:solidFill>
              </a:rPr>
              <a:t>Record in notes</a:t>
            </a:r>
          </a:p>
          <a:p>
            <a:r>
              <a:rPr lang="en-GB" dirty="0"/>
              <a:t>If patient requests antibiotics &gt; seek advice from cardiologist</a:t>
            </a:r>
          </a:p>
        </p:txBody>
      </p:sp>
    </p:spTree>
    <p:extLst>
      <p:ext uri="{BB962C8B-B14F-4D97-AF65-F5344CB8AC3E}">
        <p14:creationId xmlns:p14="http://schemas.microsoft.com/office/powerpoint/2010/main" val="3618952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F26A-9D33-48EC-B786-BA0202655E3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9503CF9-8BC6-4F81-AB9D-C122467F1F3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C25B47A0-D66C-4AAC-8230-F2F63CB304D7}"/>
              </a:ext>
            </a:extLst>
          </p:cNvPr>
          <p:cNvPicPr>
            <a:picLocks noChangeAspect="1"/>
          </p:cNvPicPr>
          <p:nvPr/>
        </p:nvPicPr>
        <p:blipFill>
          <a:blip r:embed="rId3"/>
          <a:stretch>
            <a:fillRect/>
          </a:stretch>
        </p:blipFill>
        <p:spPr>
          <a:xfrm>
            <a:off x="1628795" y="0"/>
            <a:ext cx="8934410" cy="6858000"/>
          </a:xfrm>
          <a:prstGeom prst="rect">
            <a:avLst/>
          </a:prstGeom>
        </p:spPr>
      </p:pic>
    </p:spTree>
    <p:extLst>
      <p:ext uri="{BB962C8B-B14F-4D97-AF65-F5344CB8AC3E}">
        <p14:creationId xmlns:p14="http://schemas.microsoft.com/office/powerpoint/2010/main" val="1977997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3D9E-8EFD-4F6D-A79F-C673CFACB77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15BA0ED-D9E4-4E69-B018-AD82BBA0B92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CBE35475-7111-41AB-8DFF-B391A60B0D0F}"/>
              </a:ext>
            </a:extLst>
          </p:cNvPr>
          <p:cNvPicPr>
            <a:picLocks noChangeAspect="1"/>
          </p:cNvPicPr>
          <p:nvPr/>
        </p:nvPicPr>
        <p:blipFill>
          <a:blip r:embed="rId2"/>
          <a:stretch>
            <a:fillRect/>
          </a:stretch>
        </p:blipFill>
        <p:spPr>
          <a:xfrm>
            <a:off x="422869" y="1413805"/>
            <a:ext cx="11346262" cy="3190546"/>
          </a:xfrm>
          <a:prstGeom prst="rect">
            <a:avLst/>
          </a:prstGeom>
        </p:spPr>
      </p:pic>
    </p:spTree>
    <p:extLst>
      <p:ext uri="{BB962C8B-B14F-4D97-AF65-F5344CB8AC3E}">
        <p14:creationId xmlns:p14="http://schemas.microsoft.com/office/powerpoint/2010/main" val="406580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FC3BD1-88CD-4DCF-8045-CE9816D26C56}"/>
              </a:ext>
            </a:extLst>
          </p:cNvPr>
          <p:cNvPicPr>
            <a:picLocks noChangeAspect="1"/>
          </p:cNvPicPr>
          <p:nvPr/>
        </p:nvPicPr>
        <p:blipFill rotWithShape="1">
          <a:blip r:embed="rId2"/>
          <a:srcRect l="1327"/>
          <a:stretch/>
        </p:blipFill>
        <p:spPr>
          <a:xfrm>
            <a:off x="2852928" y="34064"/>
            <a:ext cx="6541008" cy="6823935"/>
          </a:xfrm>
          <a:prstGeom prst="rect">
            <a:avLst/>
          </a:prstGeom>
        </p:spPr>
      </p:pic>
    </p:spTree>
    <p:extLst>
      <p:ext uri="{BB962C8B-B14F-4D97-AF65-F5344CB8AC3E}">
        <p14:creationId xmlns:p14="http://schemas.microsoft.com/office/powerpoint/2010/main" val="1115499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1CCF-136F-427F-BAA3-BF2F92F1E20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EB178F-CF19-4C0E-BDA6-CCD5F2734EE9}"/>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E973A227-8797-4AF8-93D8-0D56BB624B0E}"/>
              </a:ext>
            </a:extLst>
          </p:cNvPr>
          <p:cNvPicPr>
            <a:picLocks noChangeAspect="1"/>
          </p:cNvPicPr>
          <p:nvPr/>
        </p:nvPicPr>
        <p:blipFill>
          <a:blip r:embed="rId2"/>
          <a:stretch>
            <a:fillRect/>
          </a:stretch>
        </p:blipFill>
        <p:spPr>
          <a:xfrm>
            <a:off x="246957" y="1373253"/>
            <a:ext cx="11842943" cy="3107307"/>
          </a:xfrm>
          <a:prstGeom prst="rect">
            <a:avLst/>
          </a:prstGeom>
        </p:spPr>
      </p:pic>
    </p:spTree>
    <p:extLst>
      <p:ext uri="{BB962C8B-B14F-4D97-AF65-F5344CB8AC3E}">
        <p14:creationId xmlns:p14="http://schemas.microsoft.com/office/powerpoint/2010/main" val="2688705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793C-898F-4176-970C-AE1172763CA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E8D550D-BA82-4D67-AE6B-43A2CFB94F5A}"/>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E1A9BD2E-B353-4D1F-8B83-DCABD00E4B43}"/>
              </a:ext>
            </a:extLst>
          </p:cNvPr>
          <p:cNvPicPr>
            <a:picLocks noChangeAspect="1"/>
          </p:cNvPicPr>
          <p:nvPr/>
        </p:nvPicPr>
        <p:blipFill>
          <a:blip r:embed="rId2"/>
          <a:stretch>
            <a:fillRect/>
          </a:stretch>
        </p:blipFill>
        <p:spPr>
          <a:xfrm>
            <a:off x="521847" y="1142575"/>
            <a:ext cx="11335104" cy="3577135"/>
          </a:xfrm>
          <a:prstGeom prst="rect">
            <a:avLst/>
          </a:prstGeom>
        </p:spPr>
      </p:pic>
    </p:spTree>
    <p:extLst>
      <p:ext uri="{BB962C8B-B14F-4D97-AF65-F5344CB8AC3E}">
        <p14:creationId xmlns:p14="http://schemas.microsoft.com/office/powerpoint/2010/main" val="301763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0F3B6-C8E0-4F90-917A-FB4EE244B2E3}"/>
              </a:ext>
            </a:extLst>
          </p:cNvPr>
          <p:cNvPicPr>
            <a:picLocks noChangeAspect="1"/>
          </p:cNvPicPr>
          <p:nvPr/>
        </p:nvPicPr>
        <p:blipFill>
          <a:blip r:embed="rId2"/>
          <a:stretch>
            <a:fillRect/>
          </a:stretch>
        </p:blipFill>
        <p:spPr>
          <a:xfrm>
            <a:off x="8031773" y="365125"/>
            <a:ext cx="3701817" cy="5712682"/>
          </a:xfrm>
          <a:prstGeom prst="rect">
            <a:avLst/>
          </a:prstGeom>
        </p:spPr>
      </p:pic>
      <p:sp>
        <p:nvSpPr>
          <p:cNvPr id="2" name="Title 1">
            <a:extLst>
              <a:ext uri="{FF2B5EF4-FFF2-40B4-BE49-F238E27FC236}">
                <a16:creationId xmlns:a16="http://schemas.microsoft.com/office/drawing/2014/main" id="{3724B428-85AB-412C-B630-AF2813B40642}"/>
              </a:ext>
            </a:extLst>
          </p:cNvPr>
          <p:cNvSpPr>
            <a:spLocks noGrp="1"/>
          </p:cNvSpPr>
          <p:nvPr>
            <p:ph type="title"/>
          </p:nvPr>
        </p:nvSpPr>
        <p:spPr/>
        <p:txBody>
          <a:bodyPr/>
          <a:lstStyle/>
          <a:p>
            <a:r>
              <a:rPr lang="en-GB" dirty="0"/>
              <a:t>Yellow Card System</a:t>
            </a:r>
          </a:p>
        </p:txBody>
      </p:sp>
      <p:sp>
        <p:nvSpPr>
          <p:cNvPr id="3" name="Content Placeholder 2">
            <a:extLst>
              <a:ext uri="{FF2B5EF4-FFF2-40B4-BE49-F238E27FC236}">
                <a16:creationId xmlns:a16="http://schemas.microsoft.com/office/drawing/2014/main" id="{A9426EFC-592A-4E2B-A6BE-D8656A085C37}"/>
              </a:ext>
            </a:extLst>
          </p:cNvPr>
          <p:cNvSpPr>
            <a:spLocks noGrp="1"/>
          </p:cNvSpPr>
          <p:nvPr>
            <p:ph idx="1"/>
          </p:nvPr>
        </p:nvSpPr>
        <p:spPr>
          <a:xfrm>
            <a:off x="838200" y="1825625"/>
            <a:ext cx="6751320" cy="4148456"/>
          </a:xfrm>
        </p:spPr>
        <p:txBody>
          <a:bodyPr/>
          <a:lstStyle/>
          <a:p>
            <a:r>
              <a:rPr lang="en-GB" dirty="0"/>
              <a:t>Medicines and Healthcare products Regulatory Agency (MHRA)</a:t>
            </a:r>
          </a:p>
          <a:p>
            <a:r>
              <a:rPr lang="en-GB" b="1" dirty="0"/>
              <a:t>Pharmacovigilance</a:t>
            </a:r>
            <a:r>
              <a:rPr lang="en-GB" dirty="0"/>
              <a:t> – practice of monitoring the effects of medical drugs after they have been licensed for use in order to identify and evaluate previously unreported adverse reactions</a:t>
            </a:r>
          </a:p>
        </p:txBody>
      </p:sp>
    </p:spTree>
    <p:extLst>
      <p:ext uri="{BB962C8B-B14F-4D97-AF65-F5344CB8AC3E}">
        <p14:creationId xmlns:p14="http://schemas.microsoft.com/office/powerpoint/2010/main" val="307174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EB7B-D2D8-4F6E-A340-A571C1B5A687}"/>
              </a:ext>
            </a:extLst>
          </p:cNvPr>
          <p:cNvSpPr>
            <a:spLocks noGrp="1"/>
          </p:cNvSpPr>
          <p:nvPr>
            <p:ph type="title"/>
          </p:nvPr>
        </p:nvSpPr>
        <p:spPr/>
        <p:txBody>
          <a:bodyPr/>
          <a:lstStyle/>
          <a:p>
            <a:r>
              <a:rPr lang="en-GB" dirty="0"/>
              <a:t>Black Triangle Scheme</a:t>
            </a:r>
          </a:p>
        </p:txBody>
      </p:sp>
      <p:sp>
        <p:nvSpPr>
          <p:cNvPr id="3" name="Content Placeholder 2">
            <a:extLst>
              <a:ext uri="{FF2B5EF4-FFF2-40B4-BE49-F238E27FC236}">
                <a16:creationId xmlns:a16="http://schemas.microsoft.com/office/drawing/2014/main" id="{EB6C5662-5700-4F0F-BD47-D6259079791F}"/>
              </a:ext>
            </a:extLst>
          </p:cNvPr>
          <p:cNvSpPr>
            <a:spLocks noGrp="1"/>
          </p:cNvSpPr>
          <p:nvPr>
            <p:ph idx="1"/>
          </p:nvPr>
        </p:nvSpPr>
        <p:spPr/>
        <p:txBody>
          <a:bodyPr>
            <a:normAutofit lnSpcReduction="10000"/>
          </a:bodyPr>
          <a:lstStyle/>
          <a:p>
            <a:r>
              <a:rPr lang="en-GB" dirty="0"/>
              <a:t>New medicines and vaccines that are under additional monitoring have an inverted black triangle symbol (▼)</a:t>
            </a:r>
          </a:p>
          <a:p>
            <a:pPr marL="0" indent="0">
              <a:buNone/>
            </a:pPr>
            <a:endParaRPr lang="en-GB" dirty="0"/>
          </a:p>
          <a:p>
            <a:pPr marL="0" indent="0">
              <a:buNone/>
            </a:pPr>
            <a:r>
              <a:rPr lang="en-GB" sz="1800" dirty="0"/>
              <a:t>This symbol appears next to the name of a relevant product:</a:t>
            </a:r>
          </a:p>
          <a:p>
            <a:r>
              <a:rPr lang="en-GB" sz="1800" dirty="0">
                <a:highlight>
                  <a:srgbClr val="FFFF00"/>
                </a:highlight>
              </a:rPr>
              <a:t>in the British National Formulary (BNF)</a:t>
            </a:r>
          </a:p>
          <a:p>
            <a:r>
              <a:rPr lang="en-GB" sz="1800" dirty="0">
                <a:highlight>
                  <a:srgbClr val="FFFF00"/>
                </a:highlight>
              </a:rPr>
              <a:t>in the British National Formulary for Children (BNFC)</a:t>
            </a:r>
          </a:p>
          <a:p>
            <a:r>
              <a:rPr lang="en-GB" sz="1800" dirty="0"/>
              <a:t>in Monthly Index of Medical Specialties (MIMS)</a:t>
            </a:r>
          </a:p>
          <a:p>
            <a:r>
              <a:rPr lang="en-GB" sz="1800" dirty="0"/>
              <a:t>in the Association of the British Pharmaceutical Industry (ABPI) Medicines Compendium</a:t>
            </a:r>
          </a:p>
          <a:p>
            <a:r>
              <a:rPr lang="en-GB" sz="1800" dirty="0"/>
              <a:t>on advertising material</a:t>
            </a:r>
          </a:p>
          <a:p>
            <a:r>
              <a:rPr lang="en-GB" sz="1800" dirty="0"/>
              <a:t>in Drug Safety Update</a:t>
            </a:r>
          </a:p>
          <a:p>
            <a:r>
              <a:rPr lang="en-GB" sz="1800" dirty="0"/>
              <a:t>in summaries of product characteristics and patient information leaflets</a:t>
            </a:r>
          </a:p>
          <a:p>
            <a:pPr marL="0" indent="0">
              <a:buNone/>
            </a:pPr>
            <a:endParaRPr lang="en-GB" dirty="0"/>
          </a:p>
        </p:txBody>
      </p:sp>
    </p:spTree>
    <p:extLst>
      <p:ext uri="{BB962C8B-B14F-4D97-AF65-F5344CB8AC3E}">
        <p14:creationId xmlns:p14="http://schemas.microsoft.com/office/powerpoint/2010/main" val="1987858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428B-A919-4FDB-B682-3EF8C0E59B21}"/>
              </a:ext>
            </a:extLst>
          </p:cNvPr>
          <p:cNvSpPr>
            <a:spLocks noGrp="1"/>
          </p:cNvSpPr>
          <p:nvPr>
            <p:ph type="title"/>
          </p:nvPr>
        </p:nvSpPr>
        <p:spPr/>
        <p:txBody>
          <a:bodyPr/>
          <a:lstStyle/>
          <a:p>
            <a:r>
              <a:rPr lang="en-GB" dirty="0"/>
              <a:t>Specific areas of interest to report suspected ADRs</a:t>
            </a:r>
          </a:p>
        </p:txBody>
      </p:sp>
      <p:sp>
        <p:nvSpPr>
          <p:cNvPr id="3" name="Content Placeholder 2">
            <a:extLst>
              <a:ext uri="{FF2B5EF4-FFF2-40B4-BE49-F238E27FC236}">
                <a16:creationId xmlns:a16="http://schemas.microsoft.com/office/drawing/2014/main" id="{7349D805-C753-42E7-B0BD-553DCD8AD8AA}"/>
              </a:ext>
            </a:extLst>
          </p:cNvPr>
          <p:cNvSpPr>
            <a:spLocks noGrp="1"/>
          </p:cNvSpPr>
          <p:nvPr>
            <p:ph idx="1"/>
          </p:nvPr>
        </p:nvSpPr>
        <p:spPr>
          <a:xfrm>
            <a:off x="838200" y="1825625"/>
            <a:ext cx="10515600" cy="2496439"/>
          </a:xfrm>
        </p:spPr>
        <p:txBody>
          <a:bodyPr/>
          <a:lstStyle/>
          <a:p>
            <a:r>
              <a:rPr lang="en-GB" b="1" dirty="0"/>
              <a:t>Children</a:t>
            </a:r>
          </a:p>
          <a:p>
            <a:pPr marL="457200" lvl="1" indent="0">
              <a:buNone/>
            </a:pPr>
            <a:r>
              <a:rPr lang="en-GB" dirty="0"/>
              <a:t>-  Pharmacodynamics and pharmacokinetic</a:t>
            </a:r>
          </a:p>
          <a:p>
            <a:pPr lvl="1">
              <a:buFontTx/>
              <a:buChar char="-"/>
            </a:pPr>
            <a:r>
              <a:rPr lang="en-GB" dirty="0"/>
              <a:t>Many drugs routinely used in children but not extensively tested ‘off-label uses’</a:t>
            </a:r>
          </a:p>
          <a:p>
            <a:pPr lvl="1">
              <a:buFontTx/>
              <a:buChar char="-"/>
            </a:pPr>
            <a:r>
              <a:rPr lang="en-GB" dirty="0"/>
              <a:t>Drugs may affect the way a child grows – delayed adverse ADR</a:t>
            </a:r>
          </a:p>
          <a:p>
            <a:pPr lvl="1">
              <a:buFontTx/>
              <a:buChar char="-"/>
            </a:pPr>
            <a:r>
              <a:rPr lang="en-GB" dirty="0"/>
              <a:t>Available formulations may not allow precise dosing in children</a:t>
            </a:r>
          </a:p>
          <a:p>
            <a:pPr lvl="1">
              <a:buFontTx/>
              <a:buChar char="-"/>
            </a:pPr>
            <a:endParaRPr lang="en-GB" dirty="0"/>
          </a:p>
          <a:p>
            <a:pPr marL="457200" lvl="1" indent="0">
              <a:buNone/>
            </a:pPr>
            <a:endParaRPr lang="en-GB" dirty="0"/>
          </a:p>
        </p:txBody>
      </p:sp>
      <p:sp>
        <p:nvSpPr>
          <p:cNvPr id="4" name="Content Placeholder 2">
            <a:extLst>
              <a:ext uri="{FF2B5EF4-FFF2-40B4-BE49-F238E27FC236}">
                <a16:creationId xmlns:a16="http://schemas.microsoft.com/office/drawing/2014/main" id="{F7D5E83D-046B-4D9C-9EDA-CD2DE752A836}"/>
              </a:ext>
            </a:extLst>
          </p:cNvPr>
          <p:cNvSpPr txBox="1">
            <a:spLocks/>
          </p:cNvSpPr>
          <p:nvPr/>
        </p:nvSpPr>
        <p:spPr>
          <a:xfrm>
            <a:off x="838200" y="4413505"/>
            <a:ext cx="10713720"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Over 65s</a:t>
            </a:r>
          </a:p>
          <a:p>
            <a:pPr marL="457200" lvl="1" indent="0">
              <a:buFont typeface="Arial" panose="020B0604020202020204" pitchFamily="34" charset="0"/>
              <a:buNone/>
            </a:pPr>
            <a:r>
              <a:rPr lang="en-GB" dirty="0"/>
              <a:t>-  More susceptible to developing reactions as metabolism is less effective, more sensitive to effects</a:t>
            </a:r>
          </a:p>
          <a:p>
            <a:pPr lvl="1">
              <a:buFontTx/>
              <a:buChar char="-"/>
            </a:pPr>
            <a:endParaRPr lang="en-GB" dirty="0"/>
          </a:p>
          <a:p>
            <a:pPr marL="457200" lvl="1" indent="0">
              <a:buFont typeface="Arial" panose="020B0604020202020204" pitchFamily="34" charset="0"/>
              <a:buNone/>
            </a:pPr>
            <a:endParaRPr lang="en-GB" dirty="0"/>
          </a:p>
        </p:txBody>
      </p:sp>
    </p:spTree>
    <p:extLst>
      <p:ext uri="{BB962C8B-B14F-4D97-AF65-F5344CB8AC3E}">
        <p14:creationId xmlns:p14="http://schemas.microsoft.com/office/powerpoint/2010/main" val="213902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F63BC-3B81-4259-B146-36AEFD73D08F}"/>
              </a:ext>
            </a:extLst>
          </p:cNvPr>
          <p:cNvPicPr>
            <a:picLocks noChangeAspect="1"/>
          </p:cNvPicPr>
          <p:nvPr/>
        </p:nvPicPr>
        <p:blipFill>
          <a:blip r:embed="rId2"/>
          <a:stretch>
            <a:fillRect/>
          </a:stretch>
        </p:blipFill>
        <p:spPr>
          <a:xfrm>
            <a:off x="1987137" y="432816"/>
            <a:ext cx="8406543" cy="5570665"/>
          </a:xfrm>
          <a:prstGeom prst="rect">
            <a:avLst/>
          </a:prstGeom>
        </p:spPr>
      </p:pic>
    </p:spTree>
    <p:extLst>
      <p:ext uri="{BB962C8B-B14F-4D97-AF65-F5344CB8AC3E}">
        <p14:creationId xmlns:p14="http://schemas.microsoft.com/office/powerpoint/2010/main" val="2504391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6D83A4-6E25-4EF3-83C8-E81D27CAE4B5}"/>
              </a:ext>
            </a:extLst>
          </p:cNvPr>
          <p:cNvPicPr>
            <a:picLocks noGrp="1" noChangeAspect="1"/>
          </p:cNvPicPr>
          <p:nvPr>
            <p:ph idx="1"/>
          </p:nvPr>
        </p:nvPicPr>
        <p:blipFill>
          <a:blip r:embed="rId2"/>
          <a:stretch>
            <a:fillRect/>
          </a:stretch>
        </p:blipFill>
        <p:spPr>
          <a:xfrm>
            <a:off x="2112311" y="365125"/>
            <a:ext cx="8135065" cy="6042582"/>
          </a:xfrm>
          <a:prstGeom prst="rect">
            <a:avLst/>
          </a:prstGeom>
        </p:spPr>
      </p:pic>
    </p:spTree>
    <p:extLst>
      <p:ext uri="{BB962C8B-B14F-4D97-AF65-F5344CB8AC3E}">
        <p14:creationId xmlns:p14="http://schemas.microsoft.com/office/powerpoint/2010/main" val="60031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2E57-4C1A-43B1-9D0E-2F389A8FB06E}"/>
              </a:ext>
            </a:extLst>
          </p:cNvPr>
          <p:cNvSpPr>
            <a:spLocks noGrp="1"/>
          </p:cNvSpPr>
          <p:nvPr>
            <p:ph type="title"/>
          </p:nvPr>
        </p:nvSpPr>
        <p:spPr/>
        <p:txBody>
          <a:bodyPr/>
          <a:lstStyle/>
          <a:p>
            <a:r>
              <a:rPr lang="en-GB" dirty="0"/>
              <a:t>Drug Interactions</a:t>
            </a:r>
          </a:p>
        </p:txBody>
      </p:sp>
      <p:pic>
        <p:nvPicPr>
          <p:cNvPr id="6" name="Content Placeholder 3">
            <a:extLst>
              <a:ext uri="{FF2B5EF4-FFF2-40B4-BE49-F238E27FC236}">
                <a16:creationId xmlns:a16="http://schemas.microsoft.com/office/drawing/2014/main" id="{A56D5AD0-F689-40EA-80D8-3A83C3CA6E9E}"/>
              </a:ext>
            </a:extLst>
          </p:cNvPr>
          <p:cNvPicPr>
            <a:picLocks noGrp="1" noChangeAspect="1"/>
          </p:cNvPicPr>
          <p:nvPr>
            <p:ph idx="1"/>
          </p:nvPr>
        </p:nvPicPr>
        <p:blipFill>
          <a:blip r:embed="rId2"/>
          <a:stretch>
            <a:fillRect/>
          </a:stretch>
        </p:blipFill>
        <p:spPr>
          <a:xfrm>
            <a:off x="1797866" y="1825625"/>
            <a:ext cx="8596267" cy="4351338"/>
          </a:xfrm>
          <a:prstGeom prst="rect">
            <a:avLst/>
          </a:prstGeom>
        </p:spPr>
      </p:pic>
      <p:pic>
        <p:nvPicPr>
          <p:cNvPr id="7" name="Picture 6">
            <a:extLst>
              <a:ext uri="{FF2B5EF4-FFF2-40B4-BE49-F238E27FC236}">
                <a16:creationId xmlns:a16="http://schemas.microsoft.com/office/drawing/2014/main" id="{53D3F705-5ECD-4628-96D9-DE33E023AA63}"/>
              </a:ext>
            </a:extLst>
          </p:cNvPr>
          <p:cNvPicPr>
            <a:picLocks noChangeAspect="1"/>
          </p:cNvPicPr>
          <p:nvPr/>
        </p:nvPicPr>
        <p:blipFill>
          <a:blip r:embed="rId3"/>
          <a:stretch>
            <a:fillRect/>
          </a:stretch>
        </p:blipFill>
        <p:spPr>
          <a:xfrm>
            <a:off x="10233449" y="68458"/>
            <a:ext cx="1809285" cy="2098543"/>
          </a:xfrm>
          <a:prstGeom prst="rect">
            <a:avLst/>
          </a:prstGeom>
        </p:spPr>
      </p:pic>
    </p:spTree>
    <p:extLst>
      <p:ext uri="{BB962C8B-B14F-4D97-AF65-F5344CB8AC3E}">
        <p14:creationId xmlns:p14="http://schemas.microsoft.com/office/powerpoint/2010/main" val="3020650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7747-AE26-472E-8F3B-354F3C0191B9}"/>
              </a:ext>
            </a:extLst>
          </p:cNvPr>
          <p:cNvSpPr>
            <a:spLocks noGrp="1"/>
          </p:cNvSpPr>
          <p:nvPr>
            <p:ph type="title"/>
          </p:nvPr>
        </p:nvSpPr>
        <p:spPr/>
        <p:txBody>
          <a:bodyPr/>
          <a:lstStyle/>
          <a:p>
            <a:endParaRPr lang="en-GB" dirty="0"/>
          </a:p>
        </p:txBody>
      </p:sp>
      <p:pic>
        <p:nvPicPr>
          <p:cNvPr id="5" name="Content Placeholder 3">
            <a:extLst>
              <a:ext uri="{FF2B5EF4-FFF2-40B4-BE49-F238E27FC236}">
                <a16:creationId xmlns:a16="http://schemas.microsoft.com/office/drawing/2014/main" id="{1F1C255E-6763-4C9C-B657-07E91481BA3E}"/>
              </a:ext>
            </a:extLst>
          </p:cNvPr>
          <p:cNvPicPr>
            <a:picLocks noChangeAspect="1"/>
          </p:cNvPicPr>
          <p:nvPr/>
        </p:nvPicPr>
        <p:blipFill>
          <a:blip r:embed="rId2"/>
          <a:stretch>
            <a:fillRect/>
          </a:stretch>
        </p:blipFill>
        <p:spPr>
          <a:xfrm>
            <a:off x="1253797" y="1825625"/>
            <a:ext cx="9684406" cy="4351338"/>
          </a:xfrm>
          <a:prstGeom prst="rect">
            <a:avLst/>
          </a:prstGeom>
        </p:spPr>
      </p:pic>
      <p:sp>
        <p:nvSpPr>
          <p:cNvPr id="6" name="Content Placeholder 5">
            <a:extLst>
              <a:ext uri="{FF2B5EF4-FFF2-40B4-BE49-F238E27FC236}">
                <a16:creationId xmlns:a16="http://schemas.microsoft.com/office/drawing/2014/main" id="{C8DB5FB6-8527-4151-970C-48E8B2C36EB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660116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9DC5-F1F3-47EC-925A-DDA4B339E03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BB12574-58D2-45FA-9D41-4C974650EF27}"/>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47971378-E95D-4E09-8BEF-8DECA624E423}"/>
              </a:ext>
            </a:extLst>
          </p:cNvPr>
          <p:cNvPicPr>
            <a:picLocks noChangeAspect="1"/>
          </p:cNvPicPr>
          <p:nvPr/>
        </p:nvPicPr>
        <p:blipFill>
          <a:blip r:embed="rId2"/>
          <a:stretch>
            <a:fillRect/>
          </a:stretch>
        </p:blipFill>
        <p:spPr>
          <a:xfrm>
            <a:off x="1009188" y="846582"/>
            <a:ext cx="4753144" cy="2317115"/>
          </a:xfrm>
          <a:prstGeom prst="rect">
            <a:avLst/>
          </a:prstGeom>
        </p:spPr>
      </p:pic>
      <p:pic>
        <p:nvPicPr>
          <p:cNvPr id="5" name="Picture 4">
            <a:extLst>
              <a:ext uri="{FF2B5EF4-FFF2-40B4-BE49-F238E27FC236}">
                <a16:creationId xmlns:a16="http://schemas.microsoft.com/office/drawing/2014/main" id="{9166A804-D49F-49D6-BC42-0F837CE4EB0D}"/>
              </a:ext>
            </a:extLst>
          </p:cNvPr>
          <p:cNvPicPr>
            <a:picLocks noChangeAspect="1"/>
          </p:cNvPicPr>
          <p:nvPr/>
        </p:nvPicPr>
        <p:blipFill>
          <a:blip r:embed="rId3"/>
          <a:stretch>
            <a:fillRect/>
          </a:stretch>
        </p:blipFill>
        <p:spPr>
          <a:xfrm>
            <a:off x="893364" y="3873278"/>
            <a:ext cx="5406807" cy="1594104"/>
          </a:xfrm>
          <a:prstGeom prst="rect">
            <a:avLst/>
          </a:prstGeom>
        </p:spPr>
      </p:pic>
      <p:pic>
        <p:nvPicPr>
          <p:cNvPr id="6" name="Picture 5">
            <a:extLst>
              <a:ext uri="{FF2B5EF4-FFF2-40B4-BE49-F238E27FC236}">
                <a16:creationId xmlns:a16="http://schemas.microsoft.com/office/drawing/2014/main" id="{D2C6AE55-EA14-4868-A69B-0EA9C549EF18}"/>
              </a:ext>
            </a:extLst>
          </p:cNvPr>
          <p:cNvPicPr>
            <a:picLocks noChangeAspect="1"/>
          </p:cNvPicPr>
          <p:nvPr/>
        </p:nvPicPr>
        <p:blipFill>
          <a:blip r:embed="rId4"/>
          <a:stretch>
            <a:fillRect/>
          </a:stretch>
        </p:blipFill>
        <p:spPr>
          <a:xfrm>
            <a:off x="6101174" y="215241"/>
            <a:ext cx="5307790" cy="3204488"/>
          </a:xfrm>
          <a:prstGeom prst="rect">
            <a:avLst/>
          </a:prstGeom>
        </p:spPr>
      </p:pic>
    </p:spTree>
    <p:extLst>
      <p:ext uri="{BB962C8B-B14F-4D97-AF65-F5344CB8AC3E}">
        <p14:creationId xmlns:p14="http://schemas.microsoft.com/office/powerpoint/2010/main" val="1895668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21C5-807A-433C-B9A0-6020313C11B7}"/>
              </a:ext>
            </a:extLst>
          </p:cNvPr>
          <p:cNvSpPr>
            <a:spLocks noGrp="1"/>
          </p:cNvSpPr>
          <p:nvPr>
            <p:ph type="title"/>
          </p:nvPr>
        </p:nvSpPr>
        <p:spPr/>
        <p:txBody>
          <a:bodyPr/>
          <a:lstStyle/>
          <a:p>
            <a:r>
              <a:rPr lang="en-GB" dirty="0"/>
              <a:t>NICE</a:t>
            </a:r>
          </a:p>
        </p:txBody>
      </p:sp>
      <p:pic>
        <p:nvPicPr>
          <p:cNvPr id="8" name="Picture 7">
            <a:extLst>
              <a:ext uri="{FF2B5EF4-FFF2-40B4-BE49-F238E27FC236}">
                <a16:creationId xmlns:a16="http://schemas.microsoft.com/office/drawing/2014/main" id="{C7C9C2F6-E95A-427A-9245-B4A5D35068D8}"/>
              </a:ext>
            </a:extLst>
          </p:cNvPr>
          <p:cNvPicPr>
            <a:picLocks noChangeAspect="1"/>
          </p:cNvPicPr>
          <p:nvPr/>
        </p:nvPicPr>
        <p:blipFill>
          <a:blip r:embed="rId2"/>
          <a:stretch>
            <a:fillRect/>
          </a:stretch>
        </p:blipFill>
        <p:spPr>
          <a:xfrm>
            <a:off x="838200" y="1360773"/>
            <a:ext cx="9960203" cy="3673158"/>
          </a:xfrm>
          <a:prstGeom prst="rect">
            <a:avLst/>
          </a:prstGeom>
        </p:spPr>
      </p:pic>
    </p:spTree>
    <p:extLst>
      <p:ext uri="{BB962C8B-B14F-4D97-AF65-F5344CB8AC3E}">
        <p14:creationId xmlns:p14="http://schemas.microsoft.com/office/powerpoint/2010/main" val="3885247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9D6B-E18A-48B2-A060-BCA457A39495}"/>
              </a:ext>
            </a:extLst>
          </p:cNvPr>
          <p:cNvSpPr>
            <a:spLocks noGrp="1"/>
          </p:cNvSpPr>
          <p:nvPr>
            <p:ph type="title"/>
          </p:nvPr>
        </p:nvSpPr>
        <p:spPr/>
        <p:txBody>
          <a:bodyPr/>
          <a:lstStyle/>
          <a:p>
            <a:r>
              <a:rPr lang="en-GB" dirty="0"/>
              <a:t>Google Lens</a:t>
            </a:r>
          </a:p>
        </p:txBody>
      </p:sp>
      <p:pic>
        <p:nvPicPr>
          <p:cNvPr id="4" name="Content Placeholder 4">
            <a:extLst>
              <a:ext uri="{FF2B5EF4-FFF2-40B4-BE49-F238E27FC236}">
                <a16:creationId xmlns:a16="http://schemas.microsoft.com/office/drawing/2014/main" id="{9F095389-DA46-4E28-83D8-ABCC732AD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2654" y="559855"/>
            <a:ext cx="2999666" cy="6080404"/>
          </a:xfrm>
        </p:spPr>
      </p:pic>
      <p:pic>
        <p:nvPicPr>
          <p:cNvPr id="10" name="Picture 9" descr="A screenshot of a cell phone&#10;&#10;Description automatically generated">
            <a:extLst>
              <a:ext uri="{FF2B5EF4-FFF2-40B4-BE49-F238E27FC236}">
                <a16:creationId xmlns:a16="http://schemas.microsoft.com/office/drawing/2014/main" id="{C0E0017D-E272-457A-9831-C70B21A9F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121" y="559854"/>
            <a:ext cx="3141542" cy="6080403"/>
          </a:xfrm>
          <a:prstGeom prst="rect">
            <a:avLst/>
          </a:prstGeom>
        </p:spPr>
      </p:pic>
      <p:sp>
        <p:nvSpPr>
          <p:cNvPr id="11" name="Rectangle 10">
            <a:extLst>
              <a:ext uri="{FF2B5EF4-FFF2-40B4-BE49-F238E27FC236}">
                <a16:creationId xmlns:a16="http://schemas.microsoft.com/office/drawing/2014/main" id="{CED2CF13-755D-4D91-9B8F-B01D244AC85E}"/>
              </a:ext>
            </a:extLst>
          </p:cNvPr>
          <p:cNvSpPr/>
          <p:nvPr/>
        </p:nvSpPr>
        <p:spPr>
          <a:xfrm>
            <a:off x="7658100" y="6583680"/>
            <a:ext cx="326136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D0CCA60-4C8C-438D-81D7-836A3C80DC59}"/>
              </a:ext>
            </a:extLst>
          </p:cNvPr>
          <p:cNvPicPr>
            <a:picLocks noChangeAspect="1"/>
          </p:cNvPicPr>
          <p:nvPr/>
        </p:nvPicPr>
        <p:blipFill>
          <a:blip r:embed="rId4"/>
          <a:stretch>
            <a:fillRect/>
          </a:stretch>
        </p:blipFill>
        <p:spPr>
          <a:xfrm>
            <a:off x="496435" y="4854433"/>
            <a:ext cx="1988992" cy="1638442"/>
          </a:xfrm>
          <a:prstGeom prst="rect">
            <a:avLst/>
          </a:prstGeom>
        </p:spPr>
      </p:pic>
      <p:pic>
        <p:nvPicPr>
          <p:cNvPr id="13" name="Picture 12">
            <a:extLst>
              <a:ext uri="{FF2B5EF4-FFF2-40B4-BE49-F238E27FC236}">
                <a16:creationId xmlns:a16="http://schemas.microsoft.com/office/drawing/2014/main" id="{3F2DC343-8512-4654-BD38-3451279385DB}"/>
              </a:ext>
            </a:extLst>
          </p:cNvPr>
          <p:cNvPicPr>
            <a:picLocks noChangeAspect="1"/>
          </p:cNvPicPr>
          <p:nvPr/>
        </p:nvPicPr>
        <p:blipFill>
          <a:blip r:embed="rId5"/>
          <a:stretch>
            <a:fillRect/>
          </a:stretch>
        </p:blipFill>
        <p:spPr>
          <a:xfrm>
            <a:off x="206032" y="645541"/>
            <a:ext cx="3643222" cy="1092966"/>
          </a:xfrm>
          <a:prstGeom prst="rect">
            <a:avLst/>
          </a:prstGeom>
        </p:spPr>
      </p:pic>
    </p:spTree>
    <p:extLst>
      <p:ext uri="{BB962C8B-B14F-4D97-AF65-F5344CB8AC3E}">
        <p14:creationId xmlns:p14="http://schemas.microsoft.com/office/powerpoint/2010/main" val="2282301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9_06_16_20_00_50">
            <a:hlinkClick r:id="" action="ppaction://media"/>
            <a:extLst>
              <a:ext uri="{FF2B5EF4-FFF2-40B4-BE49-F238E27FC236}">
                <a16:creationId xmlns:a16="http://schemas.microsoft.com/office/drawing/2014/main" id="{CB619A50-AAD7-4C0D-BD49-06B8608004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87990" y="195153"/>
            <a:ext cx="3406330" cy="6054962"/>
          </a:xfrm>
        </p:spPr>
      </p:pic>
    </p:spTree>
    <p:extLst>
      <p:ext uri="{BB962C8B-B14F-4D97-AF65-F5344CB8AC3E}">
        <p14:creationId xmlns:p14="http://schemas.microsoft.com/office/powerpoint/2010/main" val="40139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7948-01A0-414B-AE7D-D738772C0FEE}"/>
              </a:ext>
            </a:extLst>
          </p:cNvPr>
          <p:cNvSpPr>
            <a:spLocks noGrp="1"/>
          </p:cNvSpPr>
          <p:nvPr>
            <p:ph type="title"/>
          </p:nvPr>
        </p:nvSpPr>
        <p:spPr/>
        <p:txBody>
          <a:bodyPr/>
          <a:lstStyle/>
          <a:p>
            <a:r>
              <a:rPr lang="en-GB" dirty="0"/>
              <a:t>Levels of severity</a:t>
            </a:r>
          </a:p>
        </p:txBody>
      </p:sp>
      <p:sp>
        <p:nvSpPr>
          <p:cNvPr id="3" name="Content Placeholder 2">
            <a:extLst>
              <a:ext uri="{FF2B5EF4-FFF2-40B4-BE49-F238E27FC236}">
                <a16:creationId xmlns:a16="http://schemas.microsoft.com/office/drawing/2014/main" id="{0481DC79-1C7C-4497-BDD8-3E338C6E92B2}"/>
              </a:ext>
            </a:extLst>
          </p:cNvPr>
          <p:cNvSpPr>
            <a:spLocks noGrp="1"/>
          </p:cNvSpPr>
          <p:nvPr>
            <p:ph idx="1"/>
          </p:nvPr>
        </p:nvSpPr>
        <p:spPr/>
        <p:txBody>
          <a:bodyPr/>
          <a:lstStyle/>
          <a:p>
            <a:pPr fontAlgn="base"/>
            <a:r>
              <a:rPr lang="en-GB" dirty="0">
                <a:highlight>
                  <a:srgbClr val="FF0000"/>
                </a:highlight>
              </a:rPr>
              <a:t>SEVERE</a:t>
            </a:r>
            <a:r>
              <a:rPr lang="en-GB" dirty="0"/>
              <a:t> – the result may be a life-threatening event or have a permanent detrimental effect.</a:t>
            </a:r>
          </a:p>
          <a:p>
            <a:pPr fontAlgn="base"/>
            <a:r>
              <a:rPr lang="en-GB" dirty="0">
                <a:highlight>
                  <a:srgbClr val="FFFF00"/>
                </a:highlight>
              </a:rPr>
              <a:t>MODERATE</a:t>
            </a:r>
            <a:r>
              <a:rPr lang="en-GB" dirty="0"/>
              <a:t> – the result could cause considerable distress or partially incapacitate a patient; they are unlikely to be life-threatening or result in long-term effects.</a:t>
            </a:r>
          </a:p>
          <a:p>
            <a:pPr fontAlgn="base"/>
            <a:r>
              <a:rPr lang="en-GB" dirty="0">
                <a:highlight>
                  <a:srgbClr val="00FF00"/>
                </a:highlight>
              </a:rPr>
              <a:t>MILD</a:t>
            </a:r>
            <a:r>
              <a:rPr lang="en-GB" dirty="0"/>
              <a:t> – the result is unlikely to cause concern or incapacitate the majority of patients.</a:t>
            </a:r>
          </a:p>
          <a:p>
            <a:pPr fontAlgn="base"/>
            <a:r>
              <a:rPr lang="en-GB" dirty="0">
                <a:highlight>
                  <a:srgbClr val="C0C0C0"/>
                </a:highlight>
              </a:rPr>
              <a:t>UNKNOWN</a:t>
            </a:r>
            <a:r>
              <a:rPr lang="en-GB" dirty="0"/>
              <a:t> – used for those interactions that are predicted, but there is insufficient evidence to hazard a guess at the outcome.</a:t>
            </a:r>
          </a:p>
          <a:p>
            <a:endParaRPr lang="en-GB" dirty="0"/>
          </a:p>
        </p:txBody>
      </p:sp>
    </p:spTree>
    <p:extLst>
      <p:ext uri="{BB962C8B-B14F-4D97-AF65-F5344CB8AC3E}">
        <p14:creationId xmlns:p14="http://schemas.microsoft.com/office/powerpoint/2010/main" val="69487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8229-1F64-49B8-BC4E-08A4739DC8C5}"/>
              </a:ext>
            </a:extLst>
          </p:cNvPr>
          <p:cNvSpPr>
            <a:spLocks noGrp="1"/>
          </p:cNvSpPr>
          <p:nvPr>
            <p:ph type="title"/>
          </p:nvPr>
        </p:nvSpPr>
        <p:spPr/>
        <p:txBody>
          <a:bodyPr/>
          <a:lstStyle/>
          <a:p>
            <a:r>
              <a:rPr lang="en-GB" dirty="0"/>
              <a:t>Level of evidence</a:t>
            </a:r>
          </a:p>
        </p:txBody>
      </p:sp>
      <p:sp>
        <p:nvSpPr>
          <p:cNvPr id="3" name="Content Placeholder 2">
            <a:extLst>
              <a:ext uri="{FF2B5EF4-FFF2-40B4-BE49-F238E27FC236}">
                <a16:creationId xmlns:a16="http://schemas.microsoft.com/office/drawing/2014/main" id="{554E471E-0D37-421F-8395-C0B33A5CC629}"/>
              </a:ext>
            </a:extLst>
          </p:cNvPr>
          <p:cNvSpPr>
            <a:spLocks noGrp="1"/>
          </p:cNvSpPr>
          <p:nvPr>
            <p:ph idx="1"/>
          </p:nvPr>
        </p:nvSpPr>
        <p:spPr/>
        <p:txBody>
          <a:bodyPr/>
          <a:lstStyle/>
          <a:p>
            <a:pPr fontAlgn="base"/>
            <a:r>
              <a:rPr lang="en-GB" dirty="0">
                <a:highlight>
                  <a:srgbClr val="FF0000"/>
                </a:highlight>
              </a:rPr>
              <a:t>STUDY</a:t>
            </a:r>
            <a:r>
              <a:rPr lang="en-GB" dirty="0"/>
              <a:t> – for interactions where the information is based on a formal study including those for other drugs with the same mechanism (e.g. known inducers, inhibitors, or substrates of cytochrome P450 isoenzymes or P-glycoprotein).</a:t>
            </a:r>
          </a:p>
          <a:p>
            <a:pPr fontAlgn="base"/>
            <a:r>
              <a:rPr lang="en-GB" dirty="0">
                <a:highlight>
                  <a:srgbClr val="FFFF00"/>
                </a:highlight>
              </a:rPr>
              <a:t>ANECDOTAL</a:t>
            </a:r>
            <a:r>
              <a:rPr lang="en-GB" dirty="0"/>
              <a:t> – interactions based on either a single case report or a limited number of case reports.</a:t>
            </a:r>
          </a:p>
          <a:p>
            <a:pPr fontAlgn="base"/>
            <a:r>
              <a:rPr lang="en-GB" dirty="0">
                <a:highlight>
                  <a:srgbClr val="00FF00"/>
                </a:highlight>
              </a:rPr>
              <a:t>THEORETICAL</a:t>
            </a:r>
            <a:r>
              <a:rPr lang="en-GB" dirty="0"/>
              <a:t> – interactions that are predicted based on sound theoretical considerations. The information may have been derived from </a:t>
            </a:r>
            <a:r>
              <a:rPr lang="en-GB" i="1" dirty="0"/>
              <a:t>in </a:t>
            </a:r>
            <a:r>
              <a:rPr lang="en-GB" i="1" dirty="0" err="1"/>
              <a:t>vitro</a:t>
            </a:r>
            <a:r>
              <a:rPr lang="en-GB" dirty="0" err="1"/>
              <a:t>studies</a:t>
            </a:r>
            <a:r>
              <a:rPr lang="en-GB" dirty="0"/>
              <a:t> or based on the way other members in the same class act.</a:t>
            </a:r>
          </a:p>
          <a:p>
            <a:endParaRPr lang="en-GB" dirty="0"/>
          </a:p>
        </p:txBody>
      </p:sp>
    </p:spTree>
    <p:extLst>
      <p:ext uri="{BB962C8B-B14F-4D97-AF65-F5344CB8AC3E}">
        <p14:creationId xmlns:p14="http://schemas.microsoft.com/office/powerpoint/2010/main" val="3159365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2359C-B99F-4A1B-A111-30419142BEC1}"/>
              </a:ext>
            </a:extLst>
          </p:cNvPr>
          <p:cNvPicPr>
            <a:picLocks noChangeAspect="1"/>
          </p:cNvPicPr>
          <p:nvPr/>
        </p:nvPicPr>
        <p:blipFill>
          <a:blip r:embed="rId3"/>
          <a:stretch>
            <a:fillRect/>
          </a:stretch>
        </p:blipFill>
        <p:spPr>
          <a:xfrm>
            <a:off x="2441528" y="206822"/>
            <a:ext cx="7698288" cy="1642168"/>
          </a:xfrm>
          <a:prstGeom prst="rect">
            <a:avLst/>
          </a:prstGeom>
        </p:spPr>
      </p:pic>
      <p:pic>
        <p:nvPicPr>
          <p:cNvPr id="6" name="Picture 5">
            <a:extLst>
              <a:ext uri="{FF2B5EF4-FFF2-40B4-BE49-F238E27FC236}">
                <a16:creationId xmlns:a16="http://schemas.microsoft.com/office/drawing/2014/main" id="{A9B410BD-EF5A-49BD-9EA5-41AEB9D79FA6}"/>
              </a:ext>
            </a:extLst>
          </p:cNvPr>
          <p:cNvPicPr>
            <a:picLocks noChangeAspect="1"/>
          </p:cNvPicPr>
          <p:nvPr/>
        </p:nvPicPr>
        <p:blipFill>
          <a:blip r:embed="rId4"/>
          <a:stretch>
            <a:fillRect/>
          </a:stretch>
        </p:blipFill>
        <p:spPr>
          <a:xfrm>
            <a:off x="2441528" y="985182"/>
            <a:ext cx="7886911" cy="5445592"/>
          </a:xfrm>
          <a:prstGeom prst="rect">
            <a:avLst/>
          </a:prstGeom>
        </p:spPr>
      </p:pic>
    </p:spTree>
    <p:extLst>
      <p:ext uri="{BB962C8B-B14F-4D97-AF65-F5344CB8AC3E}">
        <p14:creationId xmlns:p14="http://schemas.microsoft.com/office/powerpoint/2010/main" val="148592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3CA0-E285-4BC5-AD19-AB0564E92C67}"/>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6AE2C360-E4E5-4FDC-BF81-5DEB236A99B6}"/>
              </a:ext>
            </a:extLst>
          </p:cNvPr>
          <p:cNvPicPr>
            <a:picLocks noGrp="1" noChangeAspect="1"/>
          </p:cNvPicPr>
          <p:nvPr>
            <p:ph idx="1"/>
          </p:nvPr>
        </p:nvPicPr>
        <p:blipFill>
          <a:blip r:embed="rId3"/>
          <a:stretch>
            <a:fillRect/>
          </a:stretch>
        </p:blipFill>
        <p:spPr>
          <a:xfrm>
            <a:off x="486622" y="376474"/>
            <a:ext cx="11407524" cy="5781405"/>
          </a:xfrm>
          <a:prstGeom prst="rect">
            <a:avLst/>
          </a:prstGeom>
        </p:spPr>
      </p:pic>
    </p:spTree>
    <p:extLst>
      <p:ext uri="{BB962C8B-B14F-4D97-AF65-F5344CB8AC3E}">
        <p14:creationId xmlns:p14="http://schemas.microsoft.com/office/powerpoint/2010/main" val="1735386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A1A3-70DC-4708-AFB3-C62EB72EE3CF}"/>
              </a:ext>
            </a:extLst>
          </p:cNvPr>
          <p:cNvSpPr>
            <a:spLocks noGrp="1"/>
          </p:cNvSpPr>
          <p:nvPr>
            <p:ph type="title"/>
          </p:nvPr>
        </p:nvSpPr>
        <p:spPr/>
        <p:txBody>
          <a:bodyPr/>
          <a:lstStyle/>
          <a:p>
            <a:r>
              <a:rPr lang="en-GB" dirty="0"/>
              <a:t>Narrow Therapeutic Index Drugs</a:t>
            </a:r>
          </a:p>
        </p:txBody>
      </p:sp>
      <p:sp>
        <p:nvSpPr>
          <p:cNvPr id="3" name="Content Placeholder 2">
            <a:extLst>
              <a:ext uri="{FF2B5EF4-FFF2-40B4-BE49-F238E27FC236}">
                <a16:creationId xmlns:a16="http://schemas.microsoft.com/office/drawing/2014/main" id="{86947BB4-9A2A-4D53-826F-110A3DBEE6CB}"/>
              </a:ext>
            </a:extLst>
          </p:cNvPr>
          <p:cNvSpPr>
            <a:spLocks noGrp="1"/>
          </p:cNvSpPr>
          <p:nvPr>
            <p:ph idx="1"/>
          </p:nvPr>
        </p:nvSpPr>
        <p:spPr/>
        <p:txBody>
          <a:bodyPr/>
          <a:lstStyle/>
          <a:p>
            <a:r>
              <a:rPr lang="en-GB" dirty="0"/>
              <a:t>Some drugs have a small difference between the minimum effective concentration and minimum toxic concentration in the blood</a:t>
            </a:r>
          </a:p>
        </p:txBody>
      </p:sp>
      <p:pic>
        <p:nvPicPr>
          <p:cNvPr id="4" name="Picture 3">
            <a:extLst>
              <a:ext uri="{FF2B5EF4-FFF2-40B4-BE49-F238E27FC236}">
                <a16:creationId xmlns:a16="http://schemas.microsoft.com/office/drawing/2014/main" id="{C6F064BC-BE05-474E-BE99-BA4D4A7F93D0}"/>
              </a:ext>
            </a:extLst>
          </p:cNvPr>
          <p:cNvPicPr>
            <a:picLocks noChangeAspect="1"/>
          </p:cNvPicPr>
          <p:nvPr/>
        </p:nvPicPr>
        <p:blipFill>
          <a:blip r:embed="rId2"/>
          <a:stretch>
            <a:fillRect/>
          </a:stretch>
        </p:blipFill>
        <p:spPr>
          <a:xfrm>
            <a:off x="260155" y="3429000"/>
            <a:ext cx="5761219" cy="3170195"/>
          </a:xfrm>
          <a:prstGeom prst="rect">
            <a:avLst/>
          </a:prstGeom>
        </p:spPr>
      </p:pic>
      <p:pic>
        <p:nvPicPr>
          <p:cNvPr id="5" name="Picture 4">
            <a:extLst>
              <a:ext uri="{FF2B5EF4-FFF2-40B4-BE49-F238E27FC236}">
                <a16:creationId xmlns:a16="http://schemas.microsoft.com/office/drawing/2014/main" id="{27087A3A-0D83-448B-967A-11A2809DE3D4}"/>
              </a:ext>
            </a:extLst>
          </p:cNvPr>
          <p:cNvPicPr>
            <a:picLocks noChangeAspect="1"/>
          </p:cNvPicPr>
          <p:nvPr/>
        </p:nvPicPr>
        <p:blipFill>
          <a:blip r:embed="rId3"/>
          <a:stretch>
            <a:fillRect/>
          </a:stretch>
        </p:blipFill>
        <p:spPr>
          <a:xfrm>
            <a:off x="5826138" y="2750515"/>
            <a:ext cx="5211185" cy="3815448"/>
          </a:xfrm>
          <a:prstGeom prst="rect">
            <a:avLst/>
          </a:prstGeom>
        </p:spPr>
      </p:pic>
    </p:spTree>
    <p:extLst>
      <p:ext uri="{BB962C8B-B14F-4D97-AF65-F5344CB8AC3E}">
        <p14:creationId xmlns:p14="http://schemas.microsoft.com/office/powerpoint/2010/main" val="266246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B64DC-F5C5-45F4-9003-6A9CBC52A20F}"/>
              </a:ext>
            </a:extLst>
          </p:cNvPr>
          <p:cNvPicPr>
            <a:picLocks noChangeAspect="1"/>
          </p:cNvPicPr>
          <p:nvPr/>
        </p:nvPicPr>
        <p:blipFill>
          <a:blip r:embed="rId2"/>
          <a:stretch>
            <a:fillRect/>
          </a:stretch>
        </p:blipFill>
        <p:spPr>
          <a:xfrm>
            <a:off x="2687111" y="856578"/>
            <a:ext cx="6675549" cy="4887604"/>
          </a:xfrm>
          <a:prstGeom prst="rect">
            <a:avLst/>
          </a:prstGeom>
        </p:spPr>
      </p:pic>
      <p:cxnSp>
        <p:nvCxnSpPr>
          <p:cNvPr id="6" name="Straight Arrow Connector 5">
            <a:extLst>
              <a:ext uri="{FF2B5EF4-FFF2-40B4-BE49-F238E27FC236}">
                <a16:creationId xmlns:a16="http://schemas.microsoft.com/office/drawing/2014/main" id="{8B085496-A395-49BE-B038-BD7BFDA8A86E}"/>
              </a:ext>
            </a:extLst>
          </p:cNvPr>
          <p:cNvCxnSpPr/>
          <p:nvPr/>
        </p:nvCxnSpPr>
        <p:spPr>
          <a:xfrm flipV="1">
            <a:off x="8878956" y="1247072"/>
            <a:ext cx="0" cy="789297"/>
          </a:xfrm>
          <a:prstGeom prst="straightConnector1">
            <a:avLst/>
          </a:prstGeom>
          <a:ln>
            <a:solidFill>
              <a:srgbClr val="FF0000"/>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8" name="Straight Arrow Connector 7">
            <a:extLst>
              <a:ext uri="{FF2B5EF4-FFF2-40B4-BE49-F238E27FC236}">
                <a16:creationId xmlns:a16="http://schemas.microsoft.com/office/drawing/2014/main" id="{82C9C89B-028C-40FB-81BC-23206047C2D7}"/>
              </a:ext>
            </a:extLst>
          </p:cNvPr>
          <p:cNvCxnSpPr/>
          <p:nvPr/>
        </p:nvCxnSpPr>
        <p:spPr>
          <a:xfrm>
            <a:off x="8905461" y="2955235"/>
            <a:ext cx="0" cy="7686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967074A0-3342-462C-81D8-7EDF3F1C5AB9}"/>
              </a:ext>
            </a:extLst>
          </p:cNvPr>
          <p:cNvSpPr txBox="1"/>
          <p:nvPr/>
        </p:nvSpPr>
        <p:spPr>
          <a:xfrm>
            <a:off x="9120816" y="1523315"/>
            <a:ext cx="1504106" cy="369332"/>
          </a:xfrm>
          <a:prstGeom prst="rect">
            <a:avLst/>
          </a:prstGeom>
          <a:noFill/>
        </p:spPr>
        <p:txBody>
          <a:bodyPr wrap="square" rtlCol="0">
            <a:spAutoFit/>
          </a:bodyPr>
          <a:lstStyle/>
          <a:p>
            <a:r>
              <a:rPr lang="en-GB" b="1" dirty="0">
                <a:solidFill>
                  <a:srgbClr val="FF0000"/>
                </a:solidFill>
              </a:rPr>
              <a:t>TOXIC</a:t>
            </a:r>
          </a:p>
        </p:txBody>
      </p:sp>
      <p:sp>
        <p:nvSpPr>
          <p:cNvPr id="10" name="TextBox 9">
            <a:extLst>
              <a:ext uri="{FF2B5EF4-FFF2-40B4-BE49-F238E27FC236}">
                <a16:creationId xmlns:a16="http://schemas.microsoft.com/office/drawing/2014/main" id="{23440FB6-506F-446D-B65F-06CC1BC1D7F1}"/>
              </a:ext>
            </a:extLst>
          </p:cNvPr>
          <p:cNvSpPr txBox="1"/>
          <p:nvPr/>
        </p:nvSpPr>
        <p:spPr>
          <a:xfrm>
            <a:off x="9120816" y="3016382"/>
            <a:ext cx="1583635" cy="646331"/>
          </a:xfrm>
          <a:prstGeom prst="rect">
            <a:avLst/>
          </a:prstGeom>
          <a:noFill/>
        </p:spPr>
        <p:txBody>
          <a:bodyPr wrap="square" rtlCol="0">
            <a:spAutoFit/>
          </a:bodyPr>
          <a:lstStyle/>
          <a:p>
            <a:r>
              <a:rPr lang="en-GB" dirty="0">
                <a:solidFill>
                  <a:srgbClr val="FFC000"/>
                </a:solidFill>
              </a:rPr>
              <a:t>Clinically ineffective</a:t>
            </a:r>
          </a:p>
        </p:txBody>
      </p:sp>
      <p:sp>
        <p:nvSpPr>
          <p:cNvPr id="11" name="TextBox 10">
            <a:extLst>
              <a:ext uri="{FF2B5EF4-FFF2-40B4-BE49-F238E27FC236}">
                <a16:creationId xmlns:a16="http://schemas.microsoft.com/office/drawing/2014/main" id="{6B5EB148-226C-4A10-B3B8-9DDFC2B31661}"/>
              </a:ext>
            </a:extLst>
          </p:cNvPr>
          <p:cNvSpPr txBox="1"/>
          <p:nvPr/>
        </p:nvSpPr>
        <p:spPr>
          <a:xfrm>
            <a:off x="9044609" y="2398643"/>
            <a:ext cx="1656521" cy="369332"/>
          </a:xfrm>
          <a:prstGeom prst="rect">
            <a:avLst/>
          </a:prstGeom>
          <a:noFill/>
        </p:spPr>
        <p:txBody>
          <a:bodyPr wrap="square" rtlCol="0">
            <a:spAutoFit/>
          </a:bodyPr>
          <a:lstStyle/>
          <a:p>
            <a:r>
              <a:rPr lang="en-GB" b="1" dirty="0">
                <a:solidFill>
                  <a:schemeClr val="accent6">
                    <a:lumMod val="75000"/>
                  </a:schemeClr>
                </a:solidFill>
              </a:rPr>
              <a:t>THERAPEUTIC</a:t>
            </a:r>
          </a:p>
        </p:txBody>
      </p:sp>
    </p:spTree>
    <p:extLst>
      <p:ext uri="{BB962C8B-B14F-4D97-AF65-F5344CB8AC3E}">
        <p14:creationId xmlns:p14="http://schemas.microsoft.com/office/powerpoint/2010/main" val="3823230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D28D-1B8F-4ED9-AD85-524D8C30C185}"/>
              </a:ext>
            </a:extLst>
          </p:cNvPr>
          <p:cNvSpPr>
            <a:spLocks noGrp="1"/>
          </p:cNvSpPr>
          <p:nvPr>
            <p:ph type="title"/>
          </p:nvPr>
        </p:nvSpPr>
        <p:spPr/>
        <p:txBody>
          <a:bodyPr/>
          <a:lstStyle/>
          <a:p>
            <a:r>
              <a:rPr lang="en-GB" dirty="0"/>
              <a:t>Low TI Drugs</a:t>
            </a:r>
          </a:p>
        </p:txBody>
      </p:sp>
      <p:sp>
        <p:nvSpPr>
          <p:cNvPr id="3" name="Content Placeholder 2">
            <a:extLst>
              <a:ext uri="{FF2B5EF4-FFF2-40B4-BE49-F238E27FC236}">
                <a16:creationId xmlns:a16="http://schemas.microsoft.com/office/drawing/2014/main" id="{972E6D85-4917-4AC9-A60B-85C90D4D53F4}"/>
              </a:ext>
            </a:extLst>
          </p:cNvPr>
          <p:cNvSpPr>
            <a:spLocks noGrp="1"/>
          </p:cNvSpPr>
          <p:nvPr>
            <p:ph idx="1"/>
          </p:nvPr>
        </p:nvSpPr>
        <p:spPr/>
        <p:txBody>
          <a:bodyPr/>
          <a:lstStyle/>
          <a:p>
            <a:r>
              <a:rPr lang="en-GB" dirty="0"/>
              <a:t>Warfarin 			</a:t>
            </a:r>
            <a:r>
              <a:rPr lang="en-GB" sz="2400" dirty="0"/>
              <a:t>Bleed to death vs stroke, DVT, pulmonary embolism</a:t>
            </a:r>
          </a:p>
          <a:p>
            <a:r>
              <a:rPr lang="en-GB" dirty="0"/>
              <a:t>Carbamazepine		</a:t>
            </a:r>
          </a:p>
          <a:p>
            <a:r>
              <a:rPr lang="en-GB" dirty="0"/>
              <a:t>Digoxin			AF, HF vs digitalis toxicity (arrythmias)</a:t>
            </a:r>
          </a:p>
          <a:p>
            <a:r>
              <a:rPr lang="en-GB" dirty="0"/>
              <a:t>Lithium			mania, bipolar, self harming vs toxicity</a:t>
            </a:r>
          </a:p>
          <a:p>
            <a:r>
              <a:rPr lang="en-GB" dirty="0"/>
              <a:t>Ciclosporin			Transplant rejection vs kidney toxicity</a:t>
            </a:r>
          </a:p>
          <a:p>
            <a:r>
              <a:rPr lang="en-GB" dirty="0"/>
              <a:t>Phenytoin</a:t>
            </a:r>
          </a:p>
          <a:p>
            <a:r>
              <a:rPr lang="en-GB" dirty="0"/>
              <a:t>Theophylline</a:t>
            </a:r>
          </a:p>
        </p:txBody>
      </p:sp>
    </p:spTree>
    <p:extLst>
      <p:ext uri="{BB962C8B-B14F-4D97-AF65-F5344CB8AC3E}">
        <p14:creationId xmlns:p14="http://schemas.microsoft.com/office/powerpoint/2010/main" val="3540516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E8C14-C326-4007-950C-BB44A854CA65}"/>
              </a:ext>
            </a:extLst>
          </p:cNvPr>
          <p:cNvPicPr>
            <a:picLocks noChangeAspect="1"/>
          </p:cNvPicPr>
          <p:nvPr/>
        </p:nvPicPr>
        <p:blipFill>
          <a:blip r:embed="rId3"/>
          <a:stretch>
            <a:fillRect/>
          </a:stretch>
        </p:blipFill>
        <p:spPr>
          <a:xfrm>
            <a:off x="1211183" y="357808"/>
            <a:ext cx="4427618" cy="5948161"/>
          </a:xfrm>
          <a:prstGeom prst="rect">
            <a:avLst/>
          </a:prstGeom>
        </p:spPr>
      </p:pic>
      <p:pic>
        <p:nvPicPr>
          <p:cNvPr id="5" name="Picture 4">
            <a:extLst>
              <a:ext uri="{FF2B5EF4-FFF2-40B4-BE49-F238E27FC236}">
                <a16:creationId xmlns:a16="http://schemas.microsoft.com/office/drawing/2014/main" id="{94FA88ED-A7CF-40FD-924D-AED69B043B12}"/>
              </a:ext>
            </a:extLst>
          </p:cNvPr>
          <p:cNvPicPr>
            <a:picLocks noChangeAspect="1"/>
          </p:cNvPicPr>
          <p:nvPr/>
        </p:nvPicPr>
        <p:blipFill rotWithShape="1">
          <a:blip r:embed="rId4"/>
          <a:srcRect l="-287" t="7194" r="1765" b="13474"/>
          <a:stretch/>
        </p:blipFill>
        <p:spPr>
          <a:xfrm>
            <a:off x="5857461" y="357808"/>
            <a:ext cx="5222747" cy="6518855"/>
          </a:xfrm>
          <a:prstGeom prst="rect">
            <a:avLst/>
          </a:prstGeom>
        </p:spPr>
      </p:pic>
    </p:spTree>
    <p:extLst>
      <p:ext uri="{BB962C8B-B14F-4D97-AF65-F5344CB8AC3E}">
        <p14:creationId xmlns:p14="http://schemas.microsoft.com/office/powerpoint/2010/main" val="107636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5761-3041-40AA-B2BB-78DAE4CFE6F3}"/>
              </a:ext>
            </a:extLst>
          </p:cNvPr>
          <p:cNvSpPr>
            <a:spLocks noGrp="1"/>
          </p:cNvSpPr>
          <p:nvPr>
            <p:ph type="title"/>
          </p:nvPr>
        </p:nvSpPr>
        <p:spPr>
          <a:xfrm>
            <a:off x="838200" y="117916"/>
            <a:ext cx="10515600" cy="1325563"/>
          </a:xfrm>
        </p:spPr>
        <p:txBody>
          <a:bodyPr/>
          <a:lstStyle/>
          <a:p>
            <a:r>
              <a:rPr lang="en-GB" dirty="0"/>
              <a:t>Prescription requirements</a:t>
            </a:r>
          </a:p>
        </p:txBody>
      </p:sp>
      <p:pic>
        <p:nvPicPr>
          <p:cNvPr id="1026" name="Picture 2" descr="https://bnf.nice.org.uk/images/bnf/amoxicillin_prescription.png">
            <a:extLst>
              <a:ext uri="{FF2B5EF4-FFF2-40B4-BE49-F238E27FC236}">
                <a16:creationId xmlns:a16="http://schemas.microsoft.com/office/drawing/2014/main" id="{ED4C5A36-3A09-4C2A-AAC8-D99633136B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47928" y="1443479"/>
            <a:ext cx="3302014" cy="5000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6D5EF0-AFB0-4C99-8776-99F484328014}"/>
              </a:ext>
            </a:extLst>
          </p:cNvPr>
          <p:cNvSpPr txBox="1"/>
          <p:nvPr/>
        </p:nvSpPr>
        <p:spPr>
          <a:xfrm>
            <a:off x="4632960" y="1493520"/>
            <a:ext cx="5205984" cy="3970318"/>
          </a:xfrm>
          <a:prstGeom prst="rect">
            <a:avLst/>
          </a:prstGeom>
          <a:noFill/>
        </p:spPr>
        <p:txBody>
          <a:bodyPr wrap="square" rtlCol="0">
            <a:spAutoFit/>
          </a:bodyPr>
          <a:lstStyle/>
          <a:p>
            <a:pPr marL="285750" indent="-285750">
              <a:buFont typeface="Arial" panose="020B0604020202020204" pitchFamily="34" charset="0"/>
              <a:buChar char="•"/>
            </a:pPr>
            <a:r>
              <a:rPr lang="en-GB" dirty="0"/>
              <a:t>Formulation and strength clearly stated</a:t>
            </a:r>
          </a:p>
          <a:p>
            <a:pPr marL="285750" indent="-285750">
              <a:buFont typeface="Arial" panose="020B0604020202020204" pitchFamily="34" charset="0"/>
              <a:buChar char="•"/>
            </a:pPr>
            <a:r>
              <a:rPr lang="en-GB" dirty="0"/>
              <a:t>Avoid unnecessary decimal points</a:t>
            </a:r>
          </a:p>
          <a:p>
            <a:pPr marL="285750" indent="-285750">
              <a:buFont typeface="Arial" panose="020B0604020202020204" pitchFamily="34" charset="0"/>
              <a:buChar char="•"/>
            </a:pPr>
            <a:r>
              <a:rPr lang="en-GB" dirty="0"/>
              <a:t>Avoid abbreviating nanograms and micrograms</a:t>
            </a:r>
          </a:p>
          <a:p>
            <a:pPr marL="285750" indent="-285750">
              <a:buFont typeface="Arial" panose="020B0604020202020204" pitchFamily="34" charset="0"/>
              <a:buChar char="•"/>
            </a:pPr>
            <a:r>
              <a:rPr lang="en-GB" dirty="0"/>
              <a:t>Dose and dose frequency stated </a:t>
            </a:r>
          </a:p>
          <a:p>
            <a:pPr marL="285750" indent="-285750">
              <a:buFont typeface="Arial" panose="020B0604020202020204" pitchFamily="34" charset="0"/>
              <a:buChar char="•"/>
            </a:pPr>
            <a:r>
              <a:rPr lang="en-GB" dirty="0"/>
              <a:t> Care should be taken to ensure children receive the correct dose of the active drug. Therefore, the dose should normally be stated in terms of the mass of the active drug (e.g. ‘125 mg 3 times daily’); terms such as ‘5 mL’ or ‘1 tablet’ should be avoided except for compound preparations</a:t>
            </a:r>
          </a:p>
          <a:p>
            <a:pPr marL="285750" indent="-285750">
              <a:buFont typeface="Arial" panose="020B0604020202020204" pitchFamily="34" charset="0"/>
              <a:buChar char="•"/>
            </a:pPr>
            <a:r>
              <a:rPr lang="en-GB" dirty="0"/>
              <a:t>9Name of drug</a:t>
            </a:r>
          </a:p>
          <a:p>
            <a:pPr marL="285750" indent="-285750">
              <a:buFont typeface="Arial" panose="020B0604020202020204" pitchFamily="34" charset="0"/>
              <a:buChar char="•"/>
            </a:pPr>
            <a:r>
              <a:rPr lang="en-GB" dirty="0"/>
              <a:t>Quantity</a:t>
            </a:r>
          </a:p>
          <a:p>
            <a:pPr marL="285750" indent="-285750">
              <a:buFont typeface="Arial" panose="020B0604020202020204" pitchFamily="34" charset="0"/>
              <a:buChar char="•"/>
            </a:pPr>
            <a:r>
              <a:rPr lang="en-GB" dirty="0"/>
              <a:t>Directions preferably in English without abbreviations</a:t>
            </a:r>
          </a:p>
        </p:txBody>
      </p:sp>
    </p:spTree>
    <p:extLst>
      <p:ext uri="{BB962C8B-B14F-4D97-AF65-F5344CB8AC3E}">
        <p14:creationId xmlns:p14="http://schemas.microsoft.com/office/powerpoint/2010/main" val="3116231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C7BA4-B726-4151-9036-48D9BF1611E8}"/>
              </a:ext>
            </a:extLst>
          </p:cNvPr>
          <p:cNvPicPr>
            <a:picLocks noChangeAspect="1"/>
          </p:cNvPicPr>
          <p:nvPr/>
        </p:nvPicPr>
        <p:blipFill>
          <a:blip r:embed="rId3"/>
          <a:stretch>
            <a:fillRect/>
          </a:stretch>
        </p:blipFill>
        <p:spPr>
          <a:xfrm>
            <a:off x="224286" y="192156"/>
            <a:ext cx="4367592" cy="5883697"/>
          </a:xfrm>
          <a:prstGeom prst="rect">
            <a:avLst/>
          </a:prstGeom>
        </p:spPr>
      </p:pic>
      <p:pic>
        <p:nvPicPr>
          <p:cNvPr id="5" name="Picture 4">
            <a:extLst>
              <a:ext uri="{FF2B5EF4-FFF2-40B4-BE49-F238E27FC236}">
                <a16:creationId xmlns:a16="http://schemas.microsoft.com/office/drawing/2014/main" id="{6F2E8694-0E93-4DFC-88EF-3DCC6448962A}"/>
              </a:ext>
            </a:extLst>
          </p:cNvPr>
          <p:cNvPicPr>
            <a:picLocks noChangeAspect="1"/>
          </p:cNvPicPr>
          <p:nvPr/>
        </p:nvPicPr>
        <p:blipFill rotWithShape="1">
          <a:blip r:embed="rId4"/>
          <a:srcRect t="2006"/>
          <a:stretch/>
        </p:blipFill>
        <p:spPr>
          <a:xfrm>
            <a:off x="3007386" y="106018"/>
            <a:ext cx="4163807" cy="6148987"/>
          </a:xfrm>
          <a:prstGeom prst="rect">
            <a:avLst/>
          </a:prstGeom>
        </p:spPr>
      </p:pic>
      <p:pic>
        <p:nvPicPr>
          <p:cNvPr id="6" name="Picture 5">
            <a:extLst>
              <a:ext uri="{FF2B5EF4-FFF2-40B4-BE49-F238E27FC236}">
                <a16:creationId xmlns:a16="http://schemas.microsoft.com/office/drawing/2014/main" id="{2AF9EA06-BC01-48EC-ADC6-EDD02380E42A}"/>
              </a:ext>
            </a:extLst>
          </p:cNvPr>
          <p:cNvPicPr>
            <a:picLocks noChangeAspect="1"/>
          </p:cNvPicPr>
          <p:nvPr/>
        </p:nvPicPr>
        <p:blipFill>
          <a:blip r:embed="rId5"/>
          <a:stretch>
            <a:fillRect/>
          </a:stretch>
        </p:blipFill>
        <p:spPr>
          <a:xfrm>
            <a:off x="7051484" y="1318456"/>
            <a:ext cx="5140516" cy="3631096"/>
          </a:xfrm>
          <a:prstGeom prst="rect">
            <a:avLst/>
          </a:prstGeom>
        </p:spPr>
      </p:pic>
    </p:spTree>
    <p:extLst>
      <p:ext uri="{BB962C8B-B14F-4D97-AF65-F5344CB8AC3E}">
        <p14:creationId xmlns:p14="http://schemas.microsoft.com/office/powerpoint/2010/main" val="3541794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D131-5795-4F65-8099-C371062854FE}"/>
              </a:ext>
            </a:extLst>
          </p:cNvPr>
          <p:cNvSpPr>
            <a:spLocks noGrp="1"/>
          </p:cNvSpPr>
          <p:nvPr>
            <p:ph type="title"/>
          </p:nvPr>
        </p:nvSpPr>
        <p:spPr/>
        <p:txBody>
          <a:bodyPr/>
          <a:lstStyle/>
          <a:p>
            <a:r>
              <a:rPr lang="en-GB" dirty="0"/>
              <a:t>Take away message</a:t>
            </a:r>
          </a:p>
        </p:txBody>
      </p:sp>
      <p:sp>
        <p:nvSpPr>
          <p:cNvPr id="3" name="Content Placeholder 2">
            <a:extLst>
              <a:ext uri="{FF2B5EF4-FFF2-40B4-BE49-F238E27FC236}">
                <a16:creationId xmlns:a16="http://schemas.microsoft.com/office/drawing/2014/main" id="{4A6158FD-9F77-41EE-A283-CBD573AE5F64}"/>
              </a:ext>
            </a:extLst>
          </p:cNvPr>
          <p:cNvSpPr>
            <a:spLocks noGrp="1"/>
          </p:cNvSpPr>
          <p:nvPr>
            <p:ph idx="1"/>
          </p:nvPr>
        </p:nvSpPr>
        <p:spPr/>
        <p:txBody>
          <a:bodyPr/>
          <a:lstStyle/>
          <a:p>
            <a:r>
              <a:rPr lang="en-GB" dirty="0"/>
              <a:t>Accept you will never know all drugs/interactions</a:t>
            </a:r>
          </a:p>
          <a:p>
            <a:r>
              <a:rPr lang="en-GB" dirty="0"/>
              <a:t>If unsure look up drugs &gt; check interactions</a:t>
            </a:r>
          </a:p>
          <a:p>
            <a:r>
              <a:rPr lang="en-GB" dirty="0"/>
              <a:t>More confidence in dental prescribing</a:t>
            </a:r>
          </a:p>
          <a:p>
            <a:r>
              <a:rPr lang="en-GB" dirty="0"/>
              <a:t>Can always contact a local community pharmacist or medicines management pharmacist for further help</a:t>
            </a:r>
          </a:p>
          <a:p>
            <a:r>
              <a:rPr lang="en-GB" dirty="0"/>
              <a:t>Record keeping</a:t>
            </a:r>
          </a:p>
          <a:p>
            <a:endParaRPr lang="en-GB" dirty="0"/>
          </a:p>
          <a:p>
            <a:r>
              <a:rPr lang="en-GB" dirty="0">
                <a:solidFill>
                  <a:srgbClr val="FF0000"/>
                </a:solidFill>
              </a:rPr>
              <a:t>Never prescribe azole antifungals with warfarin</a:t>
            </a:r>
          </a:p>
        </p:txBody>
      </p:sp>
    </p:spTree>
    <p:extLst>
      <p:ext uri="{BB962C8B-B14F-4D97-AF65-F5344CB8AC3E}">
        <p14:creationId xmlns:p14="http://schemas.microsoft.com/office/powerpoint/2010/main" val="3357129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94FE-8D3C-45DA-8B1F-3BC5CDD451D8}"/>
              </a:ext>
            </a:extLst>
          </p:cNvPr>
          <p:cNvSpPr>
            <a:spLocks noGrp="1"/>
          </p:cNvSpPr>
          <p:nvPr>
            <p:ph type="title"/>
          </p:nvPr>
        </p:nvSpPr>
        <p:spPr/>
        <p:txBody>
          <a:bodyPr/>
          <a:lstStyle/>
          <a:p>
            <a:r>
              <a:rPr lang="en-GB" dirty="0"/>
              <a:t>Lecture available online</a:t>
            </a:r>
          </a:p>
        </p:txBody>
      </p:sp>
      <p:sp>
        <p:nvSpPr>
          <p:cNvPr id="3" name="Content Placeholder 2">
            <a:extLst>
              <a:ext uri="{FF2B5EF4-FFF2-40B4-BE49-F238E27FC236}">
                <a16:creationId xmlns:a16="http://schemas.microsoft.com/office/drawing/2014/main" id="{97227694-226C-41F0-A333-5C63E27D17C0}"/>
              </a:ext>
            </a:extLst>
          </p:cNvPr>
          <p:cNvSpPr>
            <a:spLocks noGrp="1"/>
          </p:cNvSpPr>
          <p:nvPr>
            <p:ph idx="1"/>
          </p:nvPr>
        </p:nvSpPr>
        <p:spPr/>
        <p:txBody>
          <a:bodyPr/>
          <a:lstStyle/>
          <a:p>
            <a:r>
              <a:rPr lang="en-GB" dirty="0">
                <a:hlinkClick r:id="rId2"/>
              </a:rPr>
              <a:t>https://kjmistry.co.uk/downloads</a:t>
            </a:r>
            <a:endParaRPr lang="en-GB" dirty="0"/>
          </a:p>
        </p:txBody>
      </p:sp>
    </p:spTree>
    <p:extLst>
      <p:ext uri="{BB962C8B-B14F-4D97-AF65-F5344CB8AC3E}">
        <p14:creationId xmlns:p14="http://schemas.microsoft.com/office/powerpoint/2010/main" val="3343918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752E-EB5E-4377-8916-1BED70C88CDA}"/>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270D94A-61E5-4A95-9A1F-07AD32901F41}"/>
              </a:ext>
            </a:extLst>
          </p:cNvPr>
          <p:cNvSpPr>
            <a:spLocks noGrp="1"/>
          </p:cNvSpPr>
          <p:nvPr>
            <p:ph idx="1"/>
          </p:nvPr>
        </p:nvSpPr>
        <p:spPr/>
        <p:txBody>
          <a:bodyPr>
            <a:normAutofit fontScale="77500" lnSpcReduction="20000"/>
          </a:bodyPr>
          <a:lstStyle/>
          <a:p>
            <a:r>
              <a:rPr lang="en-GB" dirty="0"/>
              <a:t>FGDP Antimicrobial prescribing standards </a:t>
            </a:r>
            <a:r>
              <a:rPr lang="en-GB" dirty="0">
                <a:hlinkClick r:id="rId2"/>
              </a:rPr>
              <a:t>https://www.fgdp.org.uk/antimicrobial-prescribing-standards</a:t>
            </a:r>
            <a:endParaRPr lang="en-GB" dirty="0"/>
          </a:p>
          <a:p>
            <a:r>
              <a:rPr lang="en-GB" dirty="0"/>
              <a:t>SDCEP Drug Prescribing in Dentistry  Jan 2016 (3</a:t>
            </a:r>
            <a:r>
              <a:rPr lang="en-GB" baseline="30000" dirty="0"/>
              <a:t>rd</a:t>
            </a:r>
            <a:r>
              <a:rPr lang="en-GB" dirty="0"/>
              <a:t> Edition) - </a:t>
            </a:r>
            <a:r>
              <a:rPr lang="en-GB" dirty="0">
                <a:hlinkClick r:id="rId3"/>
              </a:rPr>
              <a:t>http://www.sdcep.org.uk/published-guidance/</a:t>
            </a:r>
            <a:endParaRPr lang="en-GB" dirty="0"/>
          </a:p>
          <a:p>
            <a:r>
              <a:rPr lang="en-GB" dirty="0"/>
              <a:t>SDCEP Antibiotic Prophylaxis against infective endocarditis, implementation advice </a:t>
            </a:r>
            <a:r>
              <a:rPr lang="en-GB" dirty="0">
                <a:hlinkClick r:id="rId4"/>
              </a:rPr>
              <a:t>http://www.sdcep.org.uk/wp-content/uploads/2018/08/SDCEP-Antibiotic-Prophylaxis-Implementation-Advice.pdf</a:t>
            </a:r>
            <a:endParaRPr lang="en-GB" dirty="0"/>
          </a:p>
          <a:p>
            <a:r>
              <a:rPr lang="en-GB" dirty="0"/>
              <a:t>Antimicrobial Stewardship Systems and Processes - NICE Guidance 15 –August 2015</a:t>
            </a:r>
          </a:p>
          <a:p>
            <a:r>
              <a:rPr lang="en-GB" dirty="0"/>
              <a:t>GDC Standards for Dental Team &amp; Guidance on Prescribing Medicines</a:t>
            </a:r>
          </a:p>
          <a:p>
            <a:r>
              <a:rPr lang="en-GB" dirty="0"/>
              <a:t>https://www.medicinescomplete.com</a:t>
            </a:r>
          </a:p>
          <a:p>
            <a:r>
              <a:rPr lang="en-GB" dirty="0">
                <a:hlinkClick r:id="rId5"/>
              </a:rPr>
              <a:t>https://www.bnf.org</a:t>
            </a:r>
            <a:endParaRPr lang="en-GB" dirty="0"/>
          </a:p>
          <a:p>
            <a:r>
              <a:rPr lang="en-GB" dirty="0">
                <a:hlinkClick r:id="rId6"/>
              </a:rPr>
              <a:t>https://digital.nhs.uk/data-and-information/publications/statistical/prescribing-by-dentists/prescribing-by-dentists-england-2014#resources</a:t>
            </a:r>
            <a:endParaRPr lang="en-GB" dirty="0"/>
          </a:p>
          <a:p>
            <a:endParaRPr lang="en-GB" dirty="0"/>
          </a:p>
        </p:txBody>
      </p:sp>
    </p:spTree>
    <p:extLst>
      <p:ext uri="{BB962C8B-B14F-4D97-AF65-F5344CB8AC3E}">
        <p14:creationId xmlns:p14="http://schemas.microsoft.com/office/powerpoint/2010/main" val="1592933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C78-DA83-4DA0-8ABD-BE702E3F799F}"/>
              </a:ext>
            </a:extLst>
          </p:cNvPr>
          <p:cNvSpPr>
            <a:spLocks noGrp="1"/>
          </p:cNvSpPr>
          <p:nvPr>
            <p:ph type="title"/>
          </p:nvPr>
        </p:nvSpPr>
        <p:spPr>
          <a:xfrm>
            <a:off x="3707296" y="2227056"/>
            <a:ext cx="10515600" cy="1325563"/>
          </a:xfrm>
        </p:spPr>
        <p:txBody>
          <a:bodyPr/>
          <a:lstStyle/>
          <a:p>
            <a:r>
              <a:rPr lang="en-GB" dirty="0"/>
              <a:t>Any Questions?</a:t>
            </a:r>
          </a:p>
        </p:txBody>
      </p:sp>
      <p:sp>
        <p:nvSpPr>
          <p:cNvPr id="3" name="Content Placeholder 2">
            <a:extLst>
              <a:ext uri="{FF2B5EF4-FFF2-40B4-BE49-F238E27FC236}">
                <a16:creationId xmlns:a16="http://schemas.microsoft.com/office/drawing/2014/main" id="{07FCB317-B27D-47A7-ABCA-79C3D5A98A2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00742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07E6-7C56-4E84-8D2F-0669BB373A12}"/>
              </a:ext>
            </a:extLst>
          </p:cNvPr>
          <p:cNvSpPr>
            <a:spLocks noGrp="1"/>
          </p:cNvSpPr>
          <p:nvPr>
            <p:ph type="title"/>
          </p:nvPr>
        </p:nvSpPr>
        <p:spPr>
          <a:xfrm>
            <a:off x="838200" y="365125"/>
            <a:ext cx="10515600" cy="908939"/>
          </a:xfrm>
        </p:spPr>
        <p:txBody>
          <a:bodyPr/>
          <a:lstStyle/>
          <a:p>
            <a:r>
              <a:rPr lang="en-GB" dirty="0"/>
              <a:t>Controlled Drugs</a:t>
            </a:r>
          </a:p>
        </p:txBody>
      </p:sp>
      <p:pic>
        <p:nvPicPr>
          <p:cNvPr id="2050" name="Picture 2" descr="https://bnf.nice.org.uk/images/bnf/bnf_diamorphine_prescription.png">
            <a:extLst>
              <a:ext uri="{FF2B5EF4-FFF2-40B4-BE49-F238E27FC236}">
                <a16:creationId xmlns:a16="http://schemas.microsoft.com/office/drawing/2014/main" id="{FC458497-839E-441D-B4D2-9471ABBA77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92808"/>
            <a:ext cx="3130296" cy="474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64BA6E-9D11-44A2-AB66-E9370E3C74B7}"/>
              </a:ext>
            </a:extLst>
          </p:cNvPr>
          <p:cNvSpPr txBox="1"/>
          <p:nvPr/>
        </p:nvSpPr>
        <p:spPr>
          <a:xfrm>
            <a:off x="4248912" y="1469136"/>
            <a:ext cx="7650480" cy="5632311"/>
          </a:xfrm>
          <a:prstGeom prst="rect">
            <a:avLst/>
          </a:prstGeom>
          <a:noFill/>
        </p:spPr>
        <p:txBody>
          <a:bodyPr wrap="square" rtlCol="0">
            <a:spAutoFit/>
          </a:bodyPr>
          <a:lstStyle/>
          <a:p>
            <a:r>
              <a:rPr lang="en-GB" dirty="0"/>
              <a:t>The Misuse of Drugs Regulations 2001 (and subsequent amendments) defines the classes of person who are authorised to supply and possess Controlled Drugs while acting in their professional capacities and lays down the conditions under which these activities may be carried out. In the 2001 regulations, drugs are divided into five Schedules, each specifying the requirements governing such activities as import, export, production, supply, possession, prescribing, and record keeping which apply to them.</a:t>
            </a:r>
          </a:p>
          <a:p>
            <a:endParaRPr lang="en-GB" dirty="0"/>
          </a:p>
          <a:p>
            <a:r>
              <a:rPr lang="en-GB" dirty="0"/>
              <a:t>Temazepam is a Schedule 3 CD</a:t>
            </a:r>
          </a:p>
          <a:p>
            <a:r>
              <a:rPr lang="en-GB" dirty="0"/>
              <a:t>Diazepam is a Schedule 4 CD</a:t>
            </a:r>
          </a:p>
          <a:p>
            <a:endParaRPr lang="en-GB" dirty="0"/>
          </a:p>
          <a:p>
            <a:endParaRPr lang="en-GB" dirty="0"/>
          </a:p>
          <a:p>
            <a:endParaRPr lang="en-GB" dirty="0"/>
          </a:p>
          <a:p>
            <a:pPr marL="285750" indent="-285750">
              <a:buFont typeface="Arial" panose="020B0604020202020204" pitchFamily="34" charset="0"/>
              <a:buChar char="•"/>
            </a:pPr>
            <a:r>
              <a:rPr lang="en-GB" dirty="0"/>
              <a:t>the words ‘for dental treatment only’ if issued by a dentist.</a:t>
            </a:r>
          </a:p>
          <a:p>
            <a:pPr marL="285750" indent="-285750">
              <a:buFont typeface="Arial" panose="020B0604020202020204" pitchFamily="34" charset="0"/>
              <a:buChar char="•"/>
            </a:pPr>
            <a:r>
              <a:rPr lang="en-GB" dirty="0"/>
              <a:t>for liquids, the total volume in millilitres (in both words and figures) of the preparation to be supplied; for dosage units (tablets, capsules, ampoules), state the total number (in both words and figures) of dosage units to be supplied (e.g. 10 tablets [of 10 mg] rather than 100 mg total quantity)</a:t>
            </a:r>
          </a:p>
          <a:p>
            <a:endParaRPr lang="en-GB" dirty="0"/>
          </a:p>
          <a:p>
            <a:endParaRPr lang="en-GB" dirty="0"/>
          </a:p>
        </p:txBody>
      </p:sp>
    </p:spTree>
    <p:extLst>
      <p:ext uri="{BB962C8B-B14F-4D97-AF65-F5344CB8AC3E}">
        <p14:creationId xmlns:p14="http://schemas.microsoft.com/office/powerpoint/2010/main" val="395563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30ED-9E66-47A2-8D78-B464AC0FD941}"/>
              </a:ext>
            </a:extLst>
          </p:cNvPr>
          <p:cNvSpPr>
            <a:spLocks noGrp="1"/>
          </p:cNvSpPr>
          <p:nvPr>
            <p:ph type="title"/>
          </p:nvPr>
        </p:nvSpPr>
        <p:spPr/>
        <p:txBody>
          <a:bodyPr/>
          <a:lstStyle/>
          <a:p>
            <a:r>
              <a:rPr lang="en-GB" dirty="0"/>
              <a:t>Prescription and NHS dental exemptions</a:t>
            </a:r>
          </a:p>
        </p:txBody>
      </p:sp>
      <p:sp>
        <p:nvSpPr>
          <p:cNvPr id="3" name="Content Placeholder 2">
            <a:extLst>
              <a:ext uri="{FF2B5EF4-FFF2-40B4-BE49-F238E27FC236}">
                <a16:creationId xmlns:a16="http://schemas.microsoft.com/office/drawing/2014/main" id="{B65BF0AA-EB33-4147-A618-F9A8ACC389D5}"/>
              </a:ext>
            </a:extLst>
          </p:cNvPr>
          <p:cNvSpPr>
            <a:spLocks noGrp="1"/>
          </p:cNvSpPr>
          <p:nvPr>
            <p:ph idx="1"/>
          </p:nvPr>
        </p:nvSpPr>
        <p:spPr/>
        <p:txBody>
          <a:bodyPr/>
          <a:lstStyle/>
          <a:p>
            <a:r>
              <a:rPr lang="en-GB" dirty="0"/>
              <a:t>Patients often confused – often think they are the same</a:t>
            </a:r>
          </a:p>
          <a:p>
            <a:r>
              <a:rPr lang="en-GB" dirty="0"/>
              <a:t>Watch out for:</a:t>
            </a:r>
          </a:p>
          <a:p>
            <a:pPr lvl="1"/>
            <a:r>
              <a:rPr lang="en-GB" dirty="0"/>
              <a:t>Over 60s</a:t>
            </a:r>
          </a:p>
          <a:p>
            <a:pPr lvl="1"/>
            <a:r>
              <a:rPr lang="en-GB" dirty="0"/>
              <a:t>Medical exemption certificates</a:t>
            </a:r>
          </a:p>
          <a:p>
            <a:pPr lvl="1"/>
            <a:r>
              <a:rPr lang="en-GB" dirty="0"/>
              <a:t>Pre-payment certificates</a:t>
            </a:r>
          </a:p>
        </p:txBody>
      </p:sp>
    </p:spTree>
    <p:extLst>
      <p:ext uri="{BB962C8B-B14F-4D97-AF65-F5344CB8AC3E}">
        <p14:creationId xmlns:p14="http://schemas.microsoft.com/office/powerpoint/2010/main" val="91131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E0D-F3BF-4BA3-BAB1-41CEB7565F8D}"/>
              </a:ext>
            </a:extLst>
          </p:cNvPr>
          <p:cNvSpPr>
            <a:spLocks noGrp="1"/>
          </p:cNvSpPr>
          <p:nvPr>
            <p:ph type="title"/>
          </p:nvPr>
        </p:nvSpPr>
        <p:spPr/>
        <p:txBody>
          <a:bodyPr/>
          <a:lstStyle/>
          <a:p>
            <a:r>
              <a:rPr lang="en-GB" dirty="0"/>
              <a:t>Electronic prescriptions</a:t>
            </a:r>
          </a:p>
        </p:txBody>
      </p:sp>
      <p:sp>
        <p:nvSpPr>
          <p:cNvPr id="3" name="Content Placeholder 2">
            <a:extLst>
              <a:ext uri="{FF2B5EF4-FFF2-40B4-BE49-F238E27FC236}">
                <a16:creationId xmlns:a16="http://schemas.microsoft.com/office/drawing/2014/main" id="{0297570D-3455-44DE-A2F4-CFB0874FDFC8}"/>
              </a:ext>
            </a:extLst>
          </p:cNvPr>
          <p:cNvSpPr>
            <a:spLocks noGrp="1"/>
          </p:cNvSpPr>
          <p:nvPr>
            <p:ph idx="1"/>
          </p:nvPr>
        </p:nvSpPr>
        <p:spPr/>
        <p:txBody>
          <a:bodyPr/>
          <a:lstStyle/>
          <a:p>
            <a:r>
              <a:rPr lang="en-GB" dirty="0"/>
              <a:t>Electronic prescriptions service (EPS)</a:t>
            </a:r>
          </a:p>
          <a:p>
            <a:endParaRPr lang="en-GB" dirty="0"/>
          </a:p>
          <a:p>
            <a:pPr>
              <a:buFontTx/>
              <a:buChar char="-"/>
            </a:pPr>
            <a:r>
              <a:rPr lang="en-GB" dirty="0"/>
              <a:t>Reliable, secure, confidential</a:t>
            </a:r>
          </a:p>
          <a:p>
            <a:pPr>
              <a:buFontTx/>
              <a:buChar char="-"/>
            </a:pPr>
            <a:r>
              <a:rPr lang="en-GB" dirty="0"/>
              <a:t>Paper free, time efficient</a:t>
            </a:r>
          </a:p>
          <a:p>
            <a:pPr>
              <a:buFontTx/>
              <a:buChar char="-"/>
            </a:pPr>
            <a:r>
              <a:rPr lang="en-GB" dirty="0"/>
              <a:t>Tracking, fraud</a:t>
            </a:r>
          </a:p>
          <a:p>
            <a:pPr>
              <a:buFontTx/>
              <a:buChar char="-"/>
            </a:pPr>
            <a:endParaRPr lang="en-GB" dirty="0"/>
          </a:p>
          <a:p>
            <a:pPr marL="0" indent="0">
              <a:buNone/>
            </a:pPr>
            <a:r>
              <a:rPr lang="en-GB" dirty="0"/>
              <a:t>Future?</a:t>
            </a:r>
          </a:p>
        </p:txBody>
      </p:sp>
    </p:spTree>
    <p:extLst>
      <p:ext uri="{BB962C8B-B14F-4D97-AF65-F5344CB8AC3E}">
        <p14:creationId xmlns:p14="http://schemas.microsoft.com/office/powerpoint/2010/main" val="3866577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82B7-D6E2-4E74-AB02-5A257985D1E5}"/>
              </a:ext>
            </a:extLst>
          </p:cNvPr>
          <p:cNvSpPr>
            <a:spLocks noGrp="1"/>
          </p:cNvSpPr>
          <p:nvPr>
            <p:ph type="title"/>
          </p:nvPr>
        </p:nvSpPr>
        <p:spPr/>
        <p:txBody>
          <a:bodyPr/>
          <a:lstStyle/>
          <a:p>
            <a:r>
              <a:rPr lang="en-GB" dirty="0"/>
              <a:t>Antibiotics</a:t>
            </a:r>
          </a:p>
        </p:txBody>
      </p:sp>
      <p:sp>
        <p:nvSpPr>
          <p:cNvPr id="3" name="Content Placeholder 2">
            <a:extLst>
              <a:ext uri="{FF2B5EF4-FFF2-40B4-BE49-F238E27FC236}">
                <a16:creationId xmlns:a16="http://schemas.microsoft.com/office/drawing/2014/main" id="{D36DE6D8-CE75-42B9-B477-D45D2340D9D6}"/>
              </a:ext>
            </a:extLst>
          </p:cNvPr>
          <p:cNvSpPr>
            <a:spLocks noGrp="1"/>
          </p:cNvSpPr>
          <p:nvPr>
            <p:ph idx="1"/>
          </p:nvPr>
        </p:nvSpPr>
        <p:spPr/>
        <p:txBody>
          <a:bodyPr/>
          <a:lstStyle/>
          <a:p>
            <a:pPr marL="0" indent="0">
              <a:buNone/>
            </a:pPr>
            <a:r>
              <a:rPr lang="en-GB" dirty="0" err="1"/>
              <a:t>Antibacterials</a:t>
            </a:r>
            <a:endParaRPr lang="en-GB" dirty="0"/>
          </a:p>
          <a:p>
            <a:pPr>
              <a:buFontTx/>
              <a:buChar char="-"/>
            </a:pPr>
            <a:r>
              <a:rPr lang="en-GB" dirty="0"/>
              <a:t>Target bacterial function</a:t>
            </a:r>
          </a:p>
          <a:p>
            <a:pPr>
              <a:buFontTx/>
              <a:buChar char="-"/>
            </a:pPr>
            <a:endParaRPr lang="en-GB" dirty="0"/>
          </a:p>
          <a:p>
            <a:pPr>
              <a:buFontTx/>
              <a:buChar char="-"/>
            </a:pPr>
            <a:r>
              <a:rPr lang="en-GB" dirty="0"/>
              <a:t>Cell Wall 		– </a:t>
            </a:r>
            <a:r>
              <a:rPr lang="en-GB" dirty="0" err="1"/>
              <a:t>Penicillins</a:t>
            </a:r>
            <a:r>
              <a:rPr lang="en-GB" dirty="0"/>
              <a:t>, Cephalosporins</a:t>
            </a:r>
          </a:p>
          <a:p>
            <a:pPr>
              <a:buFontTx/>
              <a:buChar char="-"/>
            </a:pPr>
            <a:r>
              <a:rPr lang="en-GB" dirty="0"/>
              <a:t>DNA 		– Metronidazole</a:t>
            </a:r>
          </a:p>
          <a:p>
            <a:pPr>
              <a:buFontTx/>
              <a:buChar char="-"/>
            </a:pPr>
            <a:r>
              <a:rPr lang="en-GB" dirty="0"/>
              <a:t>Ribosomes 	– Macrolides, </a:t>
            </a:r>
            <a:r>
              <a:rPr lang="en-GB" dirty="0" err="1"/>
              <a:t>Lincosamides</a:t>
            </a:r>
            <a:r>
              <a:rPr lang="en-GB" dirty="0"/>
              <a:t>, Tetracyclines, </a:t>
            </a:r>
            <a:r>
              <a:rPr lang="en-GB" dirty="0" err="1"/>
              <a:t>Fusidic</a:t>
            </a:r>
            <a:r>
              <a:rPr lang="en-GB" dirty="0"/>
              <a:t> 				   Acid</a:t>
            </a:r>
          </a:p>
        </p:txBody>
      </p:sp>
    </p:spTree>
    <p:extLst>
      <p:ext uri="{BB962C8B-B14F-4D97-AF65-F5344CB8AC3E}">
        <p14:creationId xmlns:p14="http://schemas.microsoft.com/office/powerpoint/2010/main" val="3150088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TotalTime>
  <Words>1236</Words>
  <Application>Microsoft Office PowerPoint</Application>
  <PresentationFormat>Widescreen</PresentationFormat>
  <Paragraphs>214</Paragraphs>
  <Slides>54</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Antibiotic Prescribing</vt:lpstr>
      <vt:lpstr>Prescribing</vt:lpstr>
      <vt:lpstr>PowerPoint Presentation</vt:lpstr>
      <vt:lpstr>NICE</vt:lpstr>
      <vt:lpstr>Prescription requirements</vt:lpstr>
      <vt:lpstr>Controlled Drugs</vt:lpstr>
      <vt:lpstr>Prescription and NHS dental exemptions</vt:lpstr>
      <vt:lpstr>Electronic prescriptions</vt:lpstr>
      <vt:lpstr>Antibiotics</vt:lpstr>
      <vt:lpstr>Bactericidal or bacteriostatic</vt:lpstr>
      <vt:lpstr>Penicillins</vt:lpstr>
      <vt:lpstr>Penicillins</vt:lpstr>
      <vt:lpstr>Metronidazole</vt:lpstr>
      <vt:lpstr>Macrolides</vt:lpstr>
      <vt:lpstr>Lincosamides</vt:lpstr>
      <vt:lpstr>Tetracyclines</vt:lpstr>
      <vt:lpstr>Fusidic Acid</vt:lpstr>
      <vt:lpstr>Guidance</vt:lpstr>
      <vt:lpstr>General rule</vt:lpstr>
      <vt:lpstr>Sepsis</vt:lpstr>
      <vt:lpstr>Follow up after prescribing?</vt:lpstr>
      <vt:lpstr>PowerPoint Presentation</vt:lpstr>
      <vt:lpstr>PowerPoint Presentation</vt:lpstr>
      <vt:lpstr>Infective Endocarditis</vt:lpstr>
      <vt:lpstr>Patients at increased risk of IE</vt:lpstr>
      <vt:lpstr>PowerPoint Presentation</vt:lpstr>
      <vt:lpstr>Routine management</vt:lpstr>
      <vt:lpstr>PowerPoint Presentation</vt:lpstr>
      <vt:lpstr>PowerPoint Presentation</vt:lpstr>
      <vt:lpstr>PowerPoint Presentation</vt:lpstr>
      <vt:lpstr>PowerPoint Presentation</vt:lpstr>
      <vt:lpstr>Yellow Card System</vt:lpstr>
      <vt:lpstr>Black Triangle Scheme</vt:lpstr>
      <vt:lpstr>Specific areas of interest to report suspected ADRs</vt:lpstr>
      <vt:lpstr>PowerPoint Presentation</vt:lpstr>
      <vt:lpstr>PowerPoint Presentation</vt:lpstr>
      <vt:lpstr>Drug Interactions</vt:lpstr>
      <vt:lpstr>PowerPoint Presentation</vt:lpstr>
      <vt:lpstr>PowerPoint Presentation</vt:lpstr>
      <vt:lpstr>Google Lens</vt:lpstr>
      <vt:lpstr>PowerPoint Presentation</vt:lpstr>
      <vt:lpstr>Levels of severity</vt:lpstr>
      <vt:lpstr>Level of evidence</vt:lpstr>
      <vt:lpstr>PowerPoint Presentation</vt:lpstr>
      <vt:lpstr>PowerPoint Presentation</vt:lpstr>
      <vt:lpstr>Narrow Therapeutic Index Drugs</vt:lpstr>
      <vt:lpstr>PowerPoint Presentation</vt:lpstr>
      <vt:lpstr>Low TI Drugs</vt:lpstr>
      <vt:lpstr>PowerPoint Presentation</vt:lpstr>
      <vt:lpstr>PowerPoint Presentation</vt:lpstr>
      <vt:lpstr>Take away message</vt:lpstr>
      <vt:lpstr>Lecture available online</vt:lpstr>
      <vt:lpstr>References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in Dentistry</dc:title>
  <dc:creator>Kishan Mistry</dc:creator>
  <cp:lastModifiedBy>Kishan Mistry</cp:lastModifiedBy>
  <cp:revision>62</cp:revision>
  <cp:lastPrinted>2019-06-20T11:56:51Z</cp:lastPrinted>
  <dcterms:created xsi:type="dcterms:W3CDTF">2019-05-27T19:42:17Z</dcterms:created>
  <dcterms:modified xsi:type="dcterms:W3CDTF">2019-06-20T22:19:49Z</dcterms:modified>
</cp:coreProperties>
</file>